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officedocument.obfuscatedFont" Extension="odttf"/>
  <Default ContentType="application/vnd.openxmlformats-package.relationships+xml" Extension="rels"/>
  <Override ContentType="application/vnd.openxmlformats-officedocument.presentationml.notesSlide+xml" PartName="/ppt/notesSlides/notesSlide37.xml"/>
  <Override ContentType="application/vnd.openxmlformats-officedocument.presentationml.notesSlide+xml" PartName="/ppt/notesSlides/notesSlide29.xml"/>
  <Override ContentType="application/vnd.openxmlformats-officedocument.presentationml.notesSlide+xml" PartName="/ppt/notesSlides/notesSlide32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33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34.xml"/>
  <Override ContentType="application/vnd.openxmlformats-officedocument.presentationml.notesSlide+xml" PartName="/ppt/notesSlides/notesSlide38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0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35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39.xml"/>
  <Override ContentType="application/vnd.openxmlformats-officedocument.presentationml.notesSlide+xml" PartName="/ppt/notesSlides/notesSlide31.xml"/>
  <Override ContentType="application/vnd.openxmlformats-officedocument.presentationml.notesSlide+xml" PartName="/ppt/notesSlides/notesSlide36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40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21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30.xml"/>
  <Override ContentType="application/vnd.openxmlformats-officedocument.presentationml.slide+xml" PartName="/ppt/slides/slide22.xml"/>
  <Override ContentType="application/vnd.openxmlformats-officedocument.presentationml.slide+xml" PartName="/ppt/slides/slide35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5.xml"/>
  <Override ContentType="application/vnd.openxmlformats-officedocument.presentationml.slide+xml" PartName="/ppt/slides/slide34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33.xml"/>
  <Override ContentType="application/vnd.openxmlformats-officedocument.presentationml.slide+xml" PartName="/ppt/slides/slide38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29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32.xml"/>
  <Override ContentType="application/vnd.openxmlformats-officedocument.presentationml.slide+xml" PartName="/ppt/slides/slide37.xml"/>
  <Override ContentType="application/vnd.openxmlformats-officedocument.presentationml.slide+xml" PartName="/ppt/slides/slide1.xml"/>
  <Override ContentType="application/vnd.openxmlformats-officedocument.presentationml.slide+xml" PartName="/ppt/slides/slide28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36.xml"/>
  <Override ContentType="application/vnd.openxmlformats-officedocument.presentationml.slide+xml" PartName="/ppt/slides/slide31.xml"/>
  <Override ContentType="application/vnd.openxmlformats-officedocument.presentationml.slide+xml" PartName="/ppt/slides/slide23.xml"/>
  <Override ContentType="application/vnd.openxmlformats-officedocument.presentationml.slide+xml" PartName="/ppt/slides/slide2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officedocument.presentationml.slide+xml" PartName="/ppt/slides/slide40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5"/>
    <p:sldMasterId id="2147483660" r:id="rId6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  <p:sldId id="271" r:id="rId23"/>
    <p:sldId id="272" r:id="rId24"/>
    <p:sldId id="273" r:id="rId25"/>
    <p:sldId id="274" r:id="rId26"/>
    <p:sldId id="275" r:id="rId27"/>
    <p:sldId id="276" r:id="rId28"/>
    <p:sldId id="277" r:id="rId29"/>
    <p:sldId id="278" r:id="rId30"/>
    <p:sldId id="279" r:id="rId31"/>
    <p:sldId id="280" r:id="rId32"/>
    <p:sldId id="281" r:id="rId33"/>
    <p:sldId id="282" r:id="rId34"/>
    <p:sldId id="283" r:id="rId35"/>
    <p:sldId id="284" r:id="rId36"/>
    <p:sldId id="285" r:id="rId37"/>
    <p:sldId id="286" r:id="rId38"/>
    <p:sldId id="287" r:id="rId39"/>
    <p:sldId id="288" r:id="rId40"/>
    <p:sldId id="289" r:id="rId41"/>
    <p:sldId id="290" r:id="rId42"/>
    <p:sldId id="291" r:id="rId43"/>
    <p:sldId id="292" r:id="rId44"/>
    <p:sldId id="293" r:id="rId45"/>
    <p:sldId id="294" r:id="rId46"/>
    <p:sldId id="295" r:id="rId47"/>
  </p:sldIdLst>
  <p:sldSz cy="5143500" cx="9144000"/>
  <p:notesSz cx="6858000" cy="9144000"/>
  <p:embeddedFontLst>
    <p:embeddedFont>
      <p:font typeface="Raleway"/>
      <p:regular r:id="rId48"/>
      <p:bold r:id="rId49"/>
      <p:italic r:id="rId50"/>
      <p:boldItalic r:id="rId51"/>
    </p:embeddedFont>
    <p:embeddedFont>
      <p:font typeface="Proxima Nova"/>
      <p:regular r:id="rId52"/>
      <p:bold r:id="rId53"/>
      <p:italic r:id="rId54"/>
      <p:boldItalic r:id="rId55"/>
    </p:embeddedFont>
    <p:embeddedFont>
      <p:font typeface="Montserrat"/>
      <p:regular r:id="rId56"/>
      <p:bold r:id="rId57"/>
      <p:italic r:id="rId58"/>
      <p:boldItalic r:id="rId59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  <p:ext uri="GoogleSlidesCustomDataVersion2">
      <go:slidesCustomData xmlns:go="http://customooxmlschemas.google.com/" r:id="rId60" roundtripDataSignature="AMtx7mgLVcnp9QCRd152Jn7Q6Wz+Y7mF6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94C83827-9154-4A8A-B74D-A34E6ED04B11}">
  <a:tblStyle styleId="{94C83827-9154-4A8A-B74D-A34E6ED04B11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V>
        </a:tcBdr>
      </a:tc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slide" Target="slides/slide33.xml"/><Relationship Id="rId42" Type="http://schemas.openxmlformats.org/officeDocument/2006/relationships/slide" Target="slides/slide35.xml"/><Relationship Id="rId41" Type="http://schemas.openxmlformats.org/officeDocument/2006/relationships/slide" Target="slides/slide34.xml"/><Relationship Id="rId44" Type="http://schemas.openxmlformats.org/officeDocument/2006/relationships/slide" Target="slides/slide37.xml"/><Relationship Id="rId43" Type="http://schemas.openxmlformats.org/officeDocument/2006/relationships/slide" Target="slides/slide36.xml"/><Relationship Id="rId46" Type="http://schemas.openxmlformats.org/officeDocument/2006/relationships/slide" Target="slides/slide39.xml"/><Relationship Id="rId45" Type="http://schemas.openxmlformats.org/officeDocument/2006/relationships/slide" Target="slides/slide38.xml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tableStyles" Target="tableStyles.xml"/><Relationship Id="rId9" Type="http://schemas.openxmlformats.org/officeDocument/2006/relationships/slide" Target="slides/slide2.xml"/><Relationship Id="rId48" Type="http://schemas.openxmlformats.org/officeDocument/2006/relationships/font" Target="fonts/Raleway-regular.fntdata"/><Relationship Id="rId47" Type="http://schemas.openxmlformats.org/officeDocument/2006/relationships/slide" Target="slides/slide40.xml"/><Relationship Id="rId49" Type="http://schemas.openxmlformats.org/officeDocument/2006/relationships/font" Target="fonts/Raleway-bold.fntdata"/><Relationship Id="rId5" Type="http://schemas.openxmlformats.org/officeDocument/2006/relationships/slideMaster" Target="slideMasters/slideMaster1.xml"/><Relationship Id="rId6" Type="http://schemas.openxmlformats.org/officeDocument/2006/relationships/slideMaster" Target="slideMasters/slideMaster2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31" Type="http://schemas.openxmlformats.org/officeDocument/2006/relationships/slide" Target="slides/slide24.xml"/><Relationship Id="rId30" Type="http://schemas.openxmlformats.org/officeDocument/2006/relationships/slide" Target="slides/slide23.xml"/><Relationship Id="rId33" Type="http://schemas.openxmlformats.org/officeDocument/2006/relationships/slide" Target="slides/slide26.xml"/><Relationship Id="rId32" Type="http://schemas.openxmlformats.org/officeDocument/2006/relationships/slide" Target="slides/slide25.xml"/><Relationship Id="rId35" Type="http://schemas.openxmlformats.org/officeDocument/2006/relationships/slide" Target="slides/slide28.xml"/><Relationship Id="rId34" Type="http://schemas.openxmlformats.org/officeDocument/2006/relationships/slide" Target="slides/slide27.xml"/><Relationship Id="rId37" Type="http://schemas.openxmlformats.org/officeDocument/2006/relationships/slide" Target="slides/slide30.xml"/><Relationship Id="rId36" Type="http://schemas.openxmlformats.org/officeDocument/2006/relationships/slide" Target="slides/slide29.xml"/><Relationship Id="rId39" Type="http://schemas.openxmlformats.org/officeDocument/2006/relationships/slide" Target="slides/slide32.xml"/><Relationship Id="rId38" Type="http://schemas.openxmlformats.org/officeDocument/2006/relationships/slide" Target="slides/slide31.xml"/><Relationship Id="rId20" Type="http://schemas.openxmlformats.org/officeDocument/2006/relationships/slide" Target="slides/slide13.xml"/><Relationship Id="rId22" Type="http://schemas.openxmlformats.org/officeDocument/2006/relationships/slide" Target="slides/slide15.xml"/><Relationship Id="rId21" Type="http://schemas.openxmlformats.org/officeDocument/2006/relationships/slide" Target="slides/slide14.xml"/><Relationship Id="rId24" Type="http://schemas.openxmlformats.org/officeDocument/2006/relationships/slide" Target="slides/slide17.xml"/><Relationship Id="rId23" Type="http://schemas.openxmlformats.org/officeDocument/2006/relationships/slide" Target="slides/slide16.xml"/><Relationship Id="rId60" Type="http://customschemas.google.com/relationships/presentationmetadata" Target="metadata"/><Relationship Id="rId26" Type="http://schemas.openxmlformats.org/officeDocument/2006/relationships/slide" Target="slides/slide19.xml"/><Relationship Id="rId25" Type="http://schemas.openxmlformats.org/officeDocument/2006/relationships/slide" Target="slides/slide18.xml"/><Relationship Id="rId28" Type="http://schemas.openxmlformats.org/officeDocument/2006/relationships/slide" Target="slides/slide21.xml"/><Relationship Id="rId27" Type="http://schemas.openxmlformats.org/officeDocument/2006/relationships/slide" Target="slides/slide20.xml"/><Relationship Id="rId29" Type="http://schemas.openxmlformats.org/officeDocument/2006/relationships/slide" Target="slides/slide22.xml"/><Relationship Id="rId51" Type="http://schemas.openxmlformats.org/officeDocument/2006/relationships/font" Target="fonts/Raleway-boldItalic.fntdata"/><Relationship Id="rId50" Type="http://schemas.openxmlformats.org/officeDocument/2006/relationships/font" Target="fonts/Raleway-italic.fntdata"/><Relationship Id="rId53" Type="http://schemas.openxmlformats.org/officeDocument/2006/relationships/font" Target="fonts/ProximaNova-bold.fntdata"/><Relationship Id="rId52" Type="http://schemas.openxmlformats.org/officeDocument/2006/relationships/font" Target="fonts/ProximaNova-regular.fntdata"/><Relationship Id="rId11" Type="http://schemas.openxmlformats.org/officeDocument/2006/relationships/slide" Target="slides/slide4.xml"/><Relationship Id="rId55" Type="http://schemas.openxmlformats.org/officeDocument/2006/relationships/font" Target="fonts/ProximaNova-boldItalic.fntdata"/><Relationship Id="rId10" Type="http://schemas.openxmlformats.org/officeDocument/2006/relationships/slide" Target="slides/slide3.xml"/><Relationship Id="rId54" Type="http://schemas.openxmlformats.org/officeDocument/2006/relationships/font" Target="fonts/ProximaNova-italic.fntdata"/><Relationship Id="rId13" Type="http://schemas.openxmlformats.org/officeDocument/2006/relationships/slide" Target="slides/slide6.xml"/><Relationship Id="rId57" Type="http://schemas.openxmlformats.org/officeDocument/2006/relationships/font" Target="fonts/Montserrat-bold.fntdata"/><Relationship Id="rId12" Type="http://schemas.openxmlformats.org/officeDocument/2006/relationships/slide" Target="slides/slide5.xml"/><Relationship Id="rId56" Type="http://schemas.openxmlformats.org/officeDocument/2006/relationships/font" Target="fonts/Montserrat-regular.fntdata"/><Relationship Id="rId15" Type="http://schemas.openxmlformats.org/officeDocument/2006/relationships/slide" Target="slides/slide8.xml"/><Relationship Id="rId59" Type="http://schemas.openxmlformats.org/officeDocument/2006/relationships/font" Target="fonts/Montserrat-boldItalic.fntdata"/><Relationship Id="rId14" Type="http://schemas.openxmlformats.org/officeDocument/2006/relationships/slide" Target="slides/slide7.xml"/><Relationship Id="rId58" Type="http://schemas.openxmlformats.org/officeDocument/2006/relationships/font" Target="fonts/Montserrat-italic.fntdata"/><Relationship Id="rId17" Type="http://schemas.openxmlformats.org/officeDocument/2006/relationships/slide" Target="slides/slide10.xml"/><Relationship Id="rId16" Type="http://schemas.openxmlformats.org/officeDocument/2006/relationships/slide" Target="slides/slide9.xml"/><Relationship Id="rId19" Type="http://schemas.openxmlformats.org/officeDocument/2006/relationships/slide" Target="slides/slide12.xml"/><Relationship Id="rId18" Type="http://schemas.openxmlformats.org/officeDocument/2006/relationships/slide" Target="slides/slide11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9845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9845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9845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9845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9845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9845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9845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9845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1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11" name="Google Shape;111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9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g3be3428f2c4_0_6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71" name="Google Shape;171;g3be3428f2c4_0_6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6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g3be3428f2c4_0_12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78" name="Google Shape;178;g3be3428f2c4_0_12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3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g3be3428f2c4_0_12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85" name="Google Shape;185;g3be3428f2c4_0_12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9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g3be3428f2c4_0_25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91" name="Google Shape;191;g3be3428f2c4_0_25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7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g3be3428f2c4_0_25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99" name="Google Shape;199;g3be3428f2c4_0_25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3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g3b2558cca1a_0_4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05" name="Google Shape;205;g3b2558cca1a_0_4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g3be3428f2c4_0_13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13" name="Google Shape;213;g3be3428f2c4_0_13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9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Google Shape;220;g3be3428f2c4_0_14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21" name="Google Shape;221;g3be3428f2c4_0_14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7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Google Shape;228;g3b262500c8b_0_7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29" name="Google Shape;229;g3b262500c8b_0_7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5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g3b2558cca1a_0_2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37" name="Google Shape;237;g3b2558cca1a_0_2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17" name="Google Shape;117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2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Google Shape;243;g3b2558cca1a_0_4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44" name="Google Shape;244;g3b2558cca1a_0_4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9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Google Shape;250;g3be3428f2c4_0_15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51" name="Google Shape;251;g3be3428f2c4_0_15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6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Google Shape;257;g3b42d1ab7d6_0_4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58" name="Google Shape;258;g3b42d1ab7d6_0_4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3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Google Shape;264;g3b262500c8b_0_18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65" name="Google Shape;265;g3b262500c8b_0_18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3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Google Shape;274;g3b262500c8b_0_20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75" name="Google Shape;275;g3b262500c8b_0_20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0" name="Shape 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Google Shape;281;g3be3428f2c4_0_16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82" name="Google Shape;282;g3be3428f2c4_0_16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8" name="Shape 2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" name="Google Shape;289;g3be3428f2c4_0_17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90" name="Google Shape;290;g3be3428f2c4_0_17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6" name="Shape 2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" name="Google Shape;297;g3be3428f2c4_0_17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98" name="Google Shape;298;g3be3428f2c4_0_17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5" name="Shape 3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" name="Google Shape;306;g3b2558cca1a_0_7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07" name="Google Shape;307;g3b2558cca1a_0_7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2" name="Shape 3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" name="Google Shape;313;g3be3428f2c4_0_19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14" name="Google Shape;314;g3be3428f2c4_0_19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g3b262500c8b_0_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24" name="Google Shape;124;g3b262500c8b_0_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9" name="Shape 3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0" name="Google Shape;320;g3be3428f2c4_0_19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21" name="Google Shape;321;g3be3428f2c4_0_19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26" name="Shape 3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" name="Google Shape;327;g3be3428f2c4_0_20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28" name="Google Shape;328;g3be3428f2c4_0_20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33" name="Shape 3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4" name="Google Shape;334;g3be3428f2c4_0_21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35" name="Google Shape;335;g3be3428f2c4_0_2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39" name="Shape 3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0" name="Google Shape;340;g3be3428f2c4_0_22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41" name="Google Shape;341;g3be3428f2c4_0_2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46" name="Shape 3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7" name="Google Shape;347;g3be3428f2c4_0_22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48" name="Google Shape;348;g3be3428f2c4_0_22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53" name="Shape 3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4" name="Google Shape;354;g3be3428f2c4_0_23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55" name="Google Shape;355;g3be3428f2c4_0_23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60" name="Shape 3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1" name="Google Shape;361;g3b2558cca1a_0_9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62" name="Google Shape;362;g3b2558cca1a_0_9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67" name="Shape 3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" name="Google Shape;368;g3be3428f2c4_0_23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69" name="Google Shape;369;g3be3428f2c4_0_23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75" name="Shape 3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6" name="Google Shape;376;g3be3428f2c4_0_24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77" name="Google Shape;377;g3be3428f2c4_0_24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82" name="Shape 3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3" name="Google Shape;383;g3ab35a42d29_0_11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84" name="Google Shape;384;g3ab35a42d29_0_1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9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g3b262500c8b_0_1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31" name="Google Shape;131;g3b262500c8b_0_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89" name="Shape 3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0" name="Google Shape;390;p1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91" name="Google Shape;391;p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6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g387ddd4682a_0_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38" name="Google Shape;138;g387ddd4682a_0_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3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g37f70a3ec4e_0_2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45" name="Google Shape;145;g37f70a3ec4e_0_2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9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g3bc1d345c0c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51" name="Google Shape;151;g3bc1d345c0c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6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g3b262500c8b_0_2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58" name="Google Shape;158;g3b262500c8b_0_2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3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g3be3428f2c4_0_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65" name="Google Shape;165;g3be3428f2c4_0_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3.png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3.png"/><Relationship Id="rId3" Type="http://schemas.openxmlformats.org/officeDocument/2006/relationships/image" Target="../media/image5.png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Relationship Id="rId3" Type="http://schemas.openxmlformats.org/officeDocument/2006/relationships/image" Target="../media/image5.png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5"/>
          <p:cNvSpPr/>
          <p:nvPr/>
        </p:nvSpPr>
        <p:spPr>
          <a:xfrm>
            <a:off x="80700" y="2651100"/>
            <a:ext cx="8982600" cy="2411700"/>
          </a:xfrm>
          <a:prstGeom prst="rect">
            <a:avLst/>
          </a:prstGeom>
          <a:solidFill>
            <a:srgbClr val="43434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" name="Google Shape;11;p15"/>
          <p:cNvSpPr txBox="1"/>
          <p:nvPr>
            <p:ph type="ctrTitle"/>
          </p:nvPr>
        </p:nvSpPr>
        <p:spPr>
          <a:xfrm>
            <a:off x="485875" y="264475"/>
            <a:ext cx="8183700" cy="14736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100"/>
              <a:buFont typeface="Montserrat"/>
              <a:buNone/>
              <a:defRPr sz="4100">
                <a:latin typeface="Montserrat"/>
                <a:ea typeface="Montserrat"/>
                <a:cs typeface="Montserrat"/>
                <a:sym typeface="Montserrat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12" name="Google Shape;12;p15"/>
          <p:cNvSpPr txBox="1"/>
          <p:nvPr>
            <p:ph idx="1" type="subTitle"/>
          </p:nvPr>
        </p:nvSpPr>
        <p:spPr>
          <a:xfrm>
            <a:off x="485875" y="1738075"/>
            <a:ext cx="8183700" cy="861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Calibri"/>
              <a:buNone/>
              <a:defRPr sz="2400"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13" name="Google Shape;13;p15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14" name="Google Shape;14;p1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735963" y="4296813"/>
            <a:ext cx="3895725" cy="6000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24"/>
          <p:cNvSpPr/>
          <p:nvPr/>
        </p:nvSpPr>
        <p:spPr>
          <a:xfrm>
            <a:off x="80700" y="2651100"/>
            <a:ext cx="8982600" cy="24117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2" name="Google Shape;52;p24"/>
          <p:cNvSpPr txBox="1"/>
          <p:nvPr>
            <p:ph hasCustomPrompt="1" type="title"/>
          </p:nvPr>
        </p:nvSpPr>
        <p:spPr>
          <a:xfrm>
            <a:off x="311700" y="743001"/>
            <a:ext cx="8520600" cy="20064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Font typeface="Arial"/>
              <a:buNone/>
              <a:defRPr sz="12000">
                <a:latin typeface="Arial"/>
                <a:ea typeface="Arial"/>
                <a:cs typeface="Arial"/>
                <a:sym typeface="Arial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Font typeface="Arial"/>
              <a:buNone/>
              <a:defRPr sz="12000">
                <a:latin typeface="Arial"/>
                <a:ea typeface="Arial"/>
                <a:cs typeface="Arial"/>
                <a:sym typeface="Arial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Font typeface="Arial"/>
              <a:buNone/>
              <a:defRPr sz="12000">
                <a:latin typeface="Arial"/>
                <a:ea typeface="Arial"/>
                <a:cs typeface="Arial"/>
                <a:sym typeface="Arial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Font typeface="Arial"/>
              <a:buNone/>
              <a:defRPr sz="12000">
                <a:latin typeface="Arial"/>
                <a:ea typeface="Arial"/>
                <a:cs typeface="Arial"/>
                <a:sym typeface="Arial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Font typeface="Arial"/>
              <a:buNone/>
              <a:defRPr sz="12000">
                <a:latin typeface="Arial"/>
                <a:ea typeface="Arial"/>
                <a:cs typeface="Arial"/>
                <a:sym typeface="Arial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Font typeface="Arial"/>
              <a:buNone/>
              <a:defRPr sz="12000">
                <a:latin typeface="Arial"/>
                <a:ea typeface="Arial"/>
                <a:cs typeface="Arial"/>
                <a:sym typeface="Arial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Font typeface="Arial"/>
              <a:buNone/>
              <a:defRPr sz="12000">
                <a:latin typeface="Arial"/>
                <a:ea typeface="Arial"/>
                <a:cs typeface="Arial"/>
                <a:sym typeface="Arial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Font typeface="Arial"/>
              <a:buNone/>
              <a:defRPr sz="12000">
                <a:latin typeface="Arial"/>
                <a:ea typeface="Arial"/>
                <a:cs typeface="Arial"/>
                <a:sym typeface="Arial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Font typeface="Arial"/>
              <a:buNone/>
              <a:defRPr sz="12000"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t>xx%</a:t>
            </a:r>
          </a:p>
        </p:txBody>
      </p:sp>
      <p:sp>
        <p:nvSpPr>
          <p:cNvPr id="53" name="Google Shape;53;p24"/>
          <p:cNvSpPr txBox="1"/>
          <p:nvPr>
            <p:ph idx="1" type="body"/>
          </p:nvPr>
        </p:nvSpPr>
        <p:spPr>
          <a:xfrm>
            <a:off x="311700" y="2845182"/>
            <a:ext cx="8520600" cy="1300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1pPr>
            <a:lvl2pPr indent="-317500" lvl="1" marL="9144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indent="-317500" lvl="2" marL="13716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indent="-317500" lvl="3" marL="18288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indent="-317500" lvl="4" marL="22860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indent="-317500" lvl="5" marL="27432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indent="-317500" lvl="6" marL="32004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indent="-317500" lvl="7" marL="36576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indent="-317500" lvl="8" marL="41148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54" name="Google Shape;54;p24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25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g3be3428f2c4_0_74"/>
          <p:cNvSpPr/>
          <p:nvPr/>
        </p:nvSpPr>
        <p:spPr>
          <a:xfrm>
            <a:off x="80700" y="2651100"/>
            <a:ext cx="8982600" cy="2411700"/>
          </a:xfrm>
          <a:prstGeom prst="rect">
            <a:avLst/>
          </a:prstGeom>
          <a:solidFill>
            <a:srgbClr val="43434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3" name="Google Shape;63;g3be3428f2c4_0_74"/>
          <p:cNvSpPr txBox="1"/>
          <p:nvPr>
            <p:ph type="ctrTitle"/>
          </p:nvPr>
        </p:nvSpPr>
        <p:spPr>
          <a:xfrm>
            <a:off x="485875" y="264475"/>
            <a:ext cx="8183700" cy="14736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100"/>
              <a:buFont typeface="Montserrat"/>
              <a:buNone/>
              <a:defRPr sz="4100">
                <a:latin typeface="Montserrat"/>
                <a:ea typeface="Montserrat"/>
                <a:cs typeface="Montserrat"/>
                <a:sym typeface="Montserrat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64" name="Google Shape;64;g3be3428f2c4_0_74"/>
          <p:cNvSpPr txBox="1"/>
          <p:nvPr>
            <p:ph idx="1" type="subTitle"/>
          </p:nvPr>
        </p:nvSpPr>
        <p:spPr>
          <a:xfrm>
            <a:off x="485875" y="1738075"/>
            <a:ext cx="8183700" cy="861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Calibri"/>
              <a:buNone/>
              <a:defRPr sz="2400"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65" name="Google Shape;65;g3be3428f2c4_0_74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66" name="Google Shape;66;g3be3428f2c4_0_7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735963" y="4296813"/>
            <a:ext cx="3895725" cy="6000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g3be3428f2c4_0_80"/>
          <p:cNvSpPr txBox="1"/>
          <p:nvPr>
            <p:ph type="title"/>
          </p:nvPr>
        </p:nvSpPr>
        <p:spPr>
          <a:xfrm>
            <a:off x="311700" y="445025"/>
            <a:ext cx="8520600" cy="623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69" name="Google Shape;69;g3be3428f2c4_0_80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810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400"/>
              <a:buFont typeface="Calibri"/>
              <a:buChar char="●"/>
              <a:defRPr sz="2400">
                <a:solidFill>
                  <a:srgbClr val="434343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429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Font typeface="Calibri"/>
              <a:buChar char="○"/>
              <a:defRPr sz="1800">
                <a:solidFill>
                  <a:srgbClr val="434343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175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Calibri"/>
              <a:buChar char="■"/>
              <a:defRPr>
                <a:solidFill>
                  <a:srgbClr val="434343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175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Calibri"/>
              <a:buChar char="●"/>
              <a:defRPr>
                <a:latin typeface="Calibri"/>
                <a:ea typeface="Calibri"/>
                <a:cs typeface="Calibri"/>
                <a:sym typeface="Calibri"/>
              </a:defRPr>
            </a:lvl4pPr>
            <a:lvl5pPr indent="-3175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Calibri"/>
              <a:buChar char="○"/>
              <a:defRPr>
                <a:latin typeface="Calibri"/>
                <a:ea typeface="Calibri"/>
                <a:cs typeface="Calibri"/>
                <a:sym typeface="Calibri"/>
              </a:defRPr>
            </a:lvl5pPr>
            <a:lvl6pPr indent="-3175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Calibri"/>
              <a:buChar char="■"/>
              <a:defRPr>
                <a:latin typeface="Calibri"/>
                <a:ea typeface="Calibri"/>
                <a:cs typeface="Calibri"/>
                <a:sym typeface="Calibri"/>
              </a:defRPr>
            </a:lvl6pPr>
            <a:lvl7pPr indent="-3175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Calibri"/>
              <a:buChar char="●"/>
              <a:defRPr>
                <a:latin typeface="Calibri"/>
                <a:ea typeface="Calibri"/>
                <a:cs typeface="Calibri"/>
                <a:sym typeface="Calibri"/>
              </a:defRPr>
            </a:lvl7pPr>
            <a:lvl8pPr indent="-3175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Calibri"/>
              <a:buChar char="○"/>
              <a:defRPr>
                <a:latin typeface="Calibri"/>
                <a:ea typeface="Calibri"/>
                <a:cs typeface="Calibri"/>
                <a:sym typeface="Calibri"/>
              </a:defRPr>
            </a:lvl8pPr>
            <a:lvl9pPr indent="-3175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Calibri"/>
              <a:buChar char="■"/>
              <a:defRPr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0" name="Google Shape;70;g3be3428f2c4_0_80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71" name="Google Shape;71;g3be3428f2c4_0_8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6835869" y="4737994"/>
            <a:ext cx="1915808" cy="295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2" name="Google Shape;72;g3be3428f2c4_0_8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4349" y="4661566"/>
            <a:ext cx="548700" cy="43543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g3be3428f2c4_0_86"/>
          <p:cNvSpPr/>
          <p:nvPr/>
        </p:nvSpPr>
        <p:spPr>
          <a:xfrm>
            <a:off x="80700" y="2651100"/>
            <a:ext cx="8982600" cy="24117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5" name="Google Shape;75;g3be3428f2c4_0_86"/>
          <p:cNvSpPr txBox="1"/>
          <p:nvPr>
            <p:ph type="title"/>
          </p:nvPr>
        </p:nvSpPr>
        <p:spPr>
          <a:xfrm>
            <a:off x="485875" y="1714500"/>
            <a:ext cx="8183700" cy="7857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76" name="Google Shape;76;g3be3428f2c4_0_86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g3be3428f2c4_0_90"/>
          <p:cNvSpPr txBox="1"/>
          <p:nvPr>
            <p:ph type="title"/>
          </p:nvPr>
        </p:nvSpPr>
        <p:spPr>
          <a:xfrm>
            <a:off x="311700" y="445025"/>
            <a:ext cx="8520600" cy="623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79" name="Google Shape;79;g3be3428f2c4_0_90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80" name="Google Shape;80;g3be3428f2c4_0_90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81" name="Google Shape;81;g3be3428f2c4_0_90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g3be3428f2c4_0_95"/>
          <p:cNvSpPr txBox="1"/>
          <p:nvPr>
            <p:ph type="title"/>
          </p:nvPr>
        </p:nvSpPr>
        <p:spPr>
          <a:xfrm>
            <a:off x="311700" y="445025"/>
            <a:ext cx="8520600" cy="623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84" name="Google Shape;84;g3be3428f2c4_0_95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g3be3428f2c4_0_98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87" name="Google Shape;87;g3be3428f2c4_0_98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88" name="Google Shape;88;g3be3428f2c4_0_98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bg>
      <p:bgPr>
        <a:solidFill>
          <a:schemeClr val="accent2"/>
        </a:solidFill>
      </p:bgPr>
    </p:bg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g3be3428f2c4_0_102"/>
          <p:cNvSpPr txBox="1"/>
          <p:nvPr>
            <p:ph type="title"/>
          </p:nvPr>
        </p:nvSpPr>
        <p:spPr>
          <a:xfrm>
            <a:off x="490250" y="526350"/>
            <a:ext cx="5604000" cy="4090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91" name="Google Shape;91;g3be3428f2c4_0_102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g3be3428f2c4_0_105"/>
          <p:cNvSpPr/>
          <p:nvPr/>
        </p:nvSpPr>
        <p:spPr>
          <a:xfrm>
            <a:off x="4636800" y="80700"/>
            <a:ext cx="4426500" cy="49821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94" name="Google Shape;94;g3be3428f2c4_0_105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cap="flat" cmpd="sng" w="1905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95" name="Google Shape;95;g3be3428f2c4_0_105"/>
          <p:cNvSpPr txBox="1"/>
          <p:nvPr>
            <p:ph type="title"/>
          </p:nvPr>
        </p:nvSpPr>
        <p:spPr>
          <a:xfrm>
            <a:off x="265500" y="1181700"/>
            <a:ext cx="4045200" cy="15336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9pPr>
          </a:lstStyle>
          <a:p/>
        </p:txBody>
      </p:sp>
      <p:sp>
        <p:nvSpPr>
          <p:cNvPr id="96" name="Google Shape;96;g3be3428f2c4_0_105"/>
          <p:cNvSpPr txBox="1"/>
          <p:nvPr>
            <p:ph idx="1" type="subTitle"/>
          </p:nvPr>
        </p:nvSpPr>
        <p:spPr>
          <a:xfrm>
            <a:off x="265500" y="2769001"/>
            <a:ext cx="4045200" cy="1345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97" name="Google Shape;97;g3be3428f2c4_0_105"/>
          <p:cNvSpPr txBox="1"/>
          <p:nvPr>
            <p:ph idx="2" type="body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1pPr>
            <a:lvl2pPr indent="-3175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indent="-3175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indent="-3175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indent="-3175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indent="-3175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indent="-3175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indent="-3175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indent="-3175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98" name="Google Shape;98;g3be3428f2c4_0_105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16"/>
          <p:cNvSpPr txBox="1"/>
          <p:nvPr>
            <p:ph type="title"/>
          </p:nvPr>
        </p:nvSpPr>
        <p:spPr>
          <a:xfrm>
            <a:off x="311700" y="445025"/>
            <a:ext cx="8520600" cy="623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17" name="Google Shape;17;p16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810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400"/>
              <a:buFont typeface="Calibri"/>
              <a:buChar char="●"/>
              <a:defRPr sz="2400">
                <a:solidFill>
                  <a:srgbClr val="434343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429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Font typeface="Calibri"/>
              <a:buChar char="○"/>
              <a:defRPr sz="1800">
                <a:solidFill>
                  <a:srgbClr val="434343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175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Calibri"/>
              <a:buChar char="■"/>
              <a:defRPr>
                <a:solidFill>
                  <a:srgbClr val="434343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175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Calibri"/>
              <a:buChar char="●"/>
              <a:defRPr>
                <a:latin typeface="Calibri"/>
                <a:ea typeface="Calibri"/>
                <a:cs typeface="Calibri"/>
                <a:sym typeface="Calibri"/>
              </a:defRPr>
            </a:lvl4pPr>
            <a:lvl5pPr indent="-3175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Calibri"/>
              <a:buChar char="○"/>
              <a:defRPr>
                <a:latin typeface="Calibri"/>
                <a:ea typeface="Calibri"/>
                <a:cs typeface="Calibri"/>
                <a:sym typeface="Calibri"/>
              </a:defRPr>
            </a:lvl5pPr>
            <a:lvl6pPr indent="-3175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Calibri"/>
              <a:buChar char="■"/>
              <a:defRPr>
                <a:latin typeface="Calibri"/>
                <a:ea typeface="Calibri"/>
                <a:cs typeface="Calibri"/>
                <a:sym typeface="Calibri"/>
              </a:defRPr>
            </a:lvl6pPr>
            <a:lvl7pPr indent="-3175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Calibri"/>
              <a:buChar char="●"/>
              <a:defRPr>
                <a:latin typeface="Calibri"/>
                <a:ea typeface="Calibri"/>
                <a:cs typeface="Calibri"/>
                <a:sym typeface="Calibri"/>
              </a:defRPr>
            </a:lvl7pPr>
            <a:lvl8pPr indent="-3175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Calibri"/>
              <a:buChar char="○"/>
              <a:defRPr>
                <a:latin typeface="Calibri"/>
                <a:ea typeface="Calibri"/>
                <a:cs typeface="Calibri"/>
                <a:sym typeface="Calibri"/>
              </a:defRPr>
            </a:lvl8pPr>
            <a:lvl9pPr indent="-3175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Calibri"/>
              <a:buChar char="■"/>
              <a:defRPr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8" name="Google Shape;18;p16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19" name="Google Shape;19;p1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6835869" y="4737994"/>
            <a:ext cx="1915808" cy="295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" name="Google Shape;20;p1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4349" y="4661566"/>
            <a:ext cx="548700" cy="43543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g3be3428f2c4_0_112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</a:lstStyle>
          <a:p/>
        </p:txBody>
      </p:sp>
      <p:sp>
        <p:nvSpPr>
          <p:cNvPr id="101" name="Google Shape;101;g3be3428f2c4_0_112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g3be3428f2c4_0_115"/>
          <p:cNvSpPr/>
          <p:nvPr/>
        </p:nvSpPr>
        <p:spPr>
          <a:xfrm>
            <a:off x="80700" y="2651100"/>
            <a:ext cx="8982600" cy="24117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4" name="Google Shape;104;g3be3428f2c4_0_115"/>
          <p:cNvSpPr txBox="1"/>
          <p:nvPr>
            <p:ph hasCustomPrompt="1" type="title"/>
          </p:nvPr>
        </p:nvSpPr>
        <p:spPr>
          <a:xfrm>
            <a:off x="311700" y="743001"/>
            <a:ext cx="8520600" cy="20064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Font typeface="Arial"/>
              <a:buNone/>
              <a:defRPr sz="12000">
                <a:latin typeface="Arial"/>
                <a:ea typeface="Arial"/>
                <a:cs typeface="Arial"/>
                <a:sym typeface="Arial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Font typeface="Arial"/>
              <a:buNone/>
              <a:defRPr sz="12000">
                <a:latin typeface="Arial"/>
                <a:ea typeface="Arial"/>
                <a:cs typeface="Arial"/>
                <a:sym typeface="Arial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Font typeface="Arial"/>
              <a:buNone/>
              <a:defRPr sz="12000">
                <a:latin typeface="Arial"/>
                <a:ea typeface="Arial"/>
                <a:cs typeface="Arial"/>
                <a:sym typeface="Arial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Font typeface="Arial"/>
              <a:buNone/>
              <a:defRPr sz="12000">
                <a:latin typeface="Arial"/>
                <a:ea typeface="Arial"/>
                <a:cs typeface="Arial"/>
                <a:sym typeface="Arial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Font typeface="Arial"/>
              <a:buNone/>
              <a:defRPr sz="12000">
                <a:latin typeface="Arial"/>
                <a:ea typeface="Arial"/>
                <a:cs typeface="Arial"/>
                <a:sym typeface="Arial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Font typeface="Arial"/>
              <a:buNone/>
              <a:defRPr sz="12000">
                <a:latin typeface="Arial"/>
                <a:ea typeface="Arial"/>
                <a:cs typeface="Arial"/>
                <a:sym typeface="Arial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Font typeface="Arial"/>
              <a:buNone/>
              <a:defRPr sz="12000">
                <a:latin typeface="Arial"/>
                <a:ea typeface="Arial"/>
                <a:cs typeface="Arial"/>
                <a:sym typeface="Arial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Font typeface="Arial"/>
              <a:buNone/>
              <a:defRPr sz="12000">
                <a:latin typeface="Arial"/>
                <a:ea typeface="Arial"/>
                <a:cs typeface="Arial"/>
                <a:sym typeface="Arial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Font typeface="Arial"/>
              <a:buNone/>
              <a:defRPr sz="12000"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t>xx%</a:t>
            </a:r>
          </a:p>
        </p:txBody>
      </p:sp>
      <p:sp>
        <p:nvSpPr>
          <p:cNvPr id="105" name="Google Shape;105;g3be3428f2c4_0_115"/>
          <p:cNvSpPr txBox="1"/>
          <p:nvPr>
            <p:ph idx="1" type="body"/>
          </p:nvPr>
        </p:nvSpPr>
        <p:spPr>
          <a:xfrm>
            <a:off x="311700" y="2845182"/>
            <a:ext cx="8520600" cy="1300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1pPr>
            <a:lvl2pPr indent="-317500" lvl="1" marL="9144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indent="-317500" lvl="2" marL="13716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indent="-317500" lvl="3" marL="18288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indent="-317500" lvl="4" marL="22860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indent="-317500" lvl="5" marL="27432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indent="-317500" lvl="6" marL="32004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indent="-317500" lvl="7" marL="36576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indent="-317500" lvl="8" marL="41148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06" name="Google Shape;106;g3be3428f2c4_0_115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g3be3428f2c4_0_120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17"/>
          <p:cNvSpPr/>
          <p:nvPr/>
        </p:nvSpPr>
        <p:spPr>
          <a:xfrm>
            <a:off x="80700" y="2651100"/>
            <a:ext cx="8982600" cy="24117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" name="Google Shape;23;p17"/>
          <p:cNvSpPr txBox="1"/>
          <p:nvPr>
            <p:ph type="title"/>
          </p:nvPr>
        </p:nvSpPr>
        <p:spPr>
          <a:xfrm>
            <a:off x="485875" y="1714500"/>
            <a:ext cx="8183700" cy="7857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24" name="Google Shape;24;p17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18"/>
          <p:cNvSpPr txBox="1"/>
          <p:nvPr>
            <p:ph type="title"/>
          </p:nvPr>
        </p:nvSpPr>
        <p:spPr>
          <a:xfrm>
            <a:off x="311700" y="445025"/>
            <a:ext cx="8520600" cy="623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27" name="Google Shape;27;p18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8" name="Google Shape;28;p18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9" name="Google Shape;29;p18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30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19"/>
          <p:cNvSpPr txBox="1"/>
          <p:nvPr>
            <p:ph type="title"/>
          </p:nvPr>
        </p:nvSpPr>
        <p:spPr>
          <a:xfrm>
            <a:off x="311700" y="445025"/>
            <a:ext cx="8520600" cy="623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32" name="Google Shape;32;p19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20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5" name="Google Shape;35;p20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6" name="Google Shape;36;p20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bg>
      <p:bgPr>
        <a:solidFill>
          <a:schemeClr val="accent2"/>
        </a:solidFill>
      </p:bgPr>
    </p:bg>
    <p:spTree>
      <p:nvGrpSpPr>
        <p:cNvPr id="37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21"/>
          <p:cNvSpPr txBox="1"/>
          <p:nvPr>
            <p:ph type="title"/>
          </p:nvPr>
        </p:nvSpPr>
        <p:spPr>
          <a:xfrm>
            <a:off x="490250" y="526350"/>
            <a:ext cx="5604000" cy="4090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39" name="Google Shape;39;p21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40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22"/>
          <p:cNvSpPr/>
          <p:nvPr/>
        </p:nvSpPr>
        <p:spPr>
          <a:xfrm>
            <a:off x="4636800" y="80700"/>
            <a:ext cx="4426500" cy="49821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42" name="Google Shape;42;p22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cap="flat" cmpd="sng" w="1905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43" name="Google Shape;43;p22"/>
          <p:cNvSpPr txBox="1"/>
          <p:nvPr>
            <p:ph type="title"/>
          </p:nvPr>
        </p:nvSpPr>
        <p:spPr>
          <a:xfrm>
            <a:off x="265500" y="1181700"/>
            <a:ext cx="4045200" cy="15336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9pPr>
          </a:lstStyle>
          <a:p/>
        </p:txBody>
      </p:sp>
      <p:sp>
        <p:nvSpPr>
          <p:cNvPr id="44" name="Google Shape;44;p22"/>
          <p:cNvSpPr txBox="1"/>
          <p:nvPr>
            <p:ph idx="1" type="subTitle"/>
          </p:nvPr>
        </p:nvSpPr>
        <p:spPr>
          <a:xfrm>
            <a:off x="265500" y="2769001"/>
            <a:ext cx="4045200" cy="1345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45" name="Google Shape;45;p22"/>
          <p:cNvSpPr txBox="1"/>
          <p:nvPr>
            <p:ph idx="2" type="body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1pPr>
            <a:lvl2pPr indent="-3175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indent="-3175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indent="-3175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indent="-3175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indent="-3175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indent="-3175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indent="-3175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indent="-3175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46" name="Google Shape;46;p22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7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23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</a:lstStyle>
          <a:p/>
        </p:txBody>
      </p:sp>
      <p:sp>
        <p:nvSpPr>
          <p:cNvPr id="49" name="Google Shape;49;p23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_rels/slideMaster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11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1.xml"/><Relationship Id="rId12" Type="http://schemas.openxmlformats.org/officeDocument/2006/relationships/theme" Target="../theme/theme3.xml"/><Relationship Id="rId9" Type="http://schemas.openxmlformats.org/officeDocument/2006/relationships/slideLayout" Target="../slideLayouts/slideLayout20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plum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4"/>
          <p:cNvSpPr txBox="1"/>
          <p:nvPr>
            <p:ph type="title"/>
          </p:nvPr>
        </p:nvSpPr>
        <p:spPr>
          <a:xfrm>
            <a:off x="311700" y="445025"/>
            <a:ext cx="8520600" cy="623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b="1" i="0" sz="3000" u="none" cap="none" strike="noStrik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b="1" i="0" sz="3000" u="none" cap="none" strike="noStrik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b="1" i="0" sz="3000" u="none" cap="none" strike="noStrik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b="1" i="0" sz="3000" u="none" cap="none" strike="noStrik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b="1" i="0" sz="3000" u="none" cap="none" strike="noStrik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b="1" i="0" sz="3000" u="none" cap="none" strike="noStrik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b="1" i="0" sz="3000" u="none" cap="none" strike="noStrik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b="1" i="0" sz="3000" u="none" cap="none" strike="noStrik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b="1" i="0" sz="3000" u="none" cap="none" strike="noStrik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/>
        </p:txBody>
      </p:sp>
      <p:sp>
        <p:nvSpPr>
          <p:cNvPr id="7" name="Google Shape;7;p1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Arial"/>
              <a:buChar char="●"/>
              <a:defRPr b="0" i="0" sz="18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17500" lvl="1" marL="914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Arial"/>
              <a:buChar char="○"/>
              <a:defRPr b="0" i="0" sz="14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17500" lvl="2" marL="13716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Arial"/>
              <a:buChar char="■"/>
              <a:defRPr b="0" i="0" sz="14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17500" lvl="3" marL="18288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Arial"/>
              <a:buChar char="●"/>
              <a:defRPr b="0" i="0" sz="14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17500" lvl="4" marL="22860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Arial"/>
              <a:buChar char="○"/>
              <a:defRPr b="0" i="0" sz="14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17500" lvl="5" marL="2743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Arial"/>
              <a:buChar char="■"/>
              <a:defRPr b="0" i="0" sz="14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17500" lvl="6" marL="3200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Arial"/>
              <a:buChar char="●"/>
              <a:defRPr b="0" i="0" sz="14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17500" lvl="7" marL="36576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Arial"/>
              <a:buChar char="○"/>
              <a:defRPr b="0" i="0" sz="14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17500" lvl="8" marL="41148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Arial"/>
              <a:buChar char="■"/>
              <a:defRPr b="0" i="0" sz="14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" name="Google Shape;8;p14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plum">
    <p:bg>
      <p:bgPr>
        <a:solidFill>
          <a:schemeClr val="lt1"/>
        </a:solidFill>
      </p:bgPr>
    </p:bg>
    <p:spTree>
      <p:nvGrpSpPr>
        <p:cNvPr id="57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g3be3428f2c4_0_70"/>
          <p:cNvSpPr txBox="1"/>
          <p:nvPr>
            <p:ph type="title"/>
          </p:nvPr>
        </p:nvSpPr>
        <p:spPr>
          <a:xfrm>
            <a:off x="311700" y="445025"/>
            <a:ext cx="8520600" cy="623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b="1" i="0" sz="3000" u="none" cap="none" strike="noStrik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lvl="1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b="1" i="0" sz="3000" u="none" cap="none" strike="noStrik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lvl="2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b="1" i="0" sz="3000" u="none" cap="none" strike="noStrik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lvl="3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b="1" i="0" sz="3000" u="none" cap="none" strike="noStrik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lvl="4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b="1" i="0" sz="3000" u="none" cap="none" strike="noStrik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lvl="5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b="1" i="0" sz="3000" u="none" cap="none" strike="noStrik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lvl="6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b="1" i="0" sz="3000" u="none" cap="none" strike="noStrik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lvl="7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b="1" i="0" sz="3000" u="none" cap="none" strike="noStrik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lvl="8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b="1" i="0" sz="3000" u="none" cap="none" strike="noStrik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/>
        </p:txBody>
      </p:sp>
      <p:sp>
        <p:nvSpPr>
          <p:cNvPr id="59" name="Google Shape;59;g3be3428f2c4_0_70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marR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Arial"/>
              <a:buChar char="●"/>
              <a:defRPr b="0" i="0" sz="18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17500" lvl="1" marL="914400" marR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Arial"/>
              <a:buChar char="○"/>
              <a:defRPr b="0" i="0" sz="14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17500" lvl="2" marL="1371600" marR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Arial"/>
              <a:buChar char="■"/>
              <a:defRPr b="0" i="0" sz="14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17500" lvl="3" marL="1828800" marR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Arial"/>
              <a:buChar char="●"/>
              <a:defRPr b="0" i="0" sz="14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17500" lvl="4" marL="2286000" marR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Arial"/>
              <a:buChar char="○"/>
              <a:defRPr b="0" i="0" sz="14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17500" lvl="5" marL="2743200" marR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Arial"/>
              <a:buChar char="■"/>
              <a:defRPr b="0" i="0" sz="14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17500" lvl="6" marL="3200400" marR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Arial"/>
              <a:buChar char="●"/>
              <a:defRPr b="0" i="0" sz="14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17500" lvl="7" marL="3657600" marR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Arial"/>
              <a:buChar char="○"/>
              <a:defRPr b="0" i="0" sz="14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17500" lvl="8" marL="4114800" marR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Arial"/>
              <a:buChar char="■"/>
              <a:defRPr b="0" i="0" sz="14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60" name="Google Shape;60;g3be3428f2c4_0_70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9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9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0.png"/><Relationship Id="rId4" Type="http://schemas.openxmlformats.org/officeDocument/2006/relationships/image" Target="../media/image23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10.png"/><Relationship Id="rId4" Type="http://schemas.openxmlformats.org/officeDocument/2006/relationships/image" Target="../media/image7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10.png"/><Relationship Id="rId4" Type="http://schemas.openxmlformats.org/officeDocument/2006/relationships/image" Target="../media/image15.pn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10.png"/><Relationship Id="rId4" Type="http://schemas.openxmlformats.org/officeDocument/2006/relationships/image" Target="../media/image23.pn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10.png"/><Relationship Id="rId4" Type="http://schemas.openxmlformats.org/officeDocument/2006/relationships/image" Target="../media/image24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0.png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14.jp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14.jpg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10.png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10.png"/><Relationship Id="rId4" Type="http://schemas.openxmlformats.org/officeDocument/2006/relationships/image" Target="../media/image21.png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10.png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5.xml"/><Relationship Id="rId3" Type="http://schemas.openxmlformats.org/officeDocument/2006/relationships/image" Target="../media/image10.png"/><Relationship Id="rId4" Type="http://schemas.openxmlformats.org/officeDocument/2006/relationships/image" Target="../media/image17.png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6.xml"/><Relationship Id="rId3" Type="http://schemas.openxmlformats.org/officeDocument/2006/relationships/image" Target="../media/image10.png"/><Relationship Id="rId4" Type="http://schemas.openxmlformats.org/officeDocument/2006/relationships/image" Target="../media/image14.jpg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7.xml"/><Relationship Id="rId3" Type="http://schemas.openxmlformats.org/officeDocument/2006/relationships/image" Target="../media/image10.png"/><Relationship Id="rId4" Type="http://schemas.openxmlformats.org/officeDocument/2006/relationships/image" Target="../media/image22.png"/><Relationship Id="rId5" Type="http://schemas.openxmlformats.org/officeDocument/2006/relationships/image" Target="../media/image25.png"/></Relationships>
</file>

<file path=ppt/slides/_rels/slide2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8.xml"/><Relationship Id="rId3" Type="http://schemas.openxmlformats.org/officeDocument/2006/relationships/image" Target="../media/image16.jpg"/></Relationships>
</file>

<file path=ppt/slides/_rels/slide2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9.xml"/><Relationship Id="rId3" Type="http://schemas.openxmlformats.org/officeDocument/2006/relationships/image" Target="../media/image16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2.jpg"/></Relationships>
</file>

<file path=ppt/slides/_rels/slide3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0.xml"/><Relationship Id="rId3" Type="http://schemas.openxmlformats.org/officeDocument/2006/relationships/image" Target="../media/image16.jpg"/></Relationships>
</file>

<file path=ppt/slides/_rels/slide3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1.xml"/><Relationship Id="rId3" Type="http://schemas.openxmlformats.org/officeDocument/2006/relationships/image" Target="../media/image16.jpg"/></Relationships>
</file>

<file path=ppt/slides/_rels/slide3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32.xml"/></Relationships>
</file>

<file path=ppt/slides/_rels/slide3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33.xml"/></Relationships>
</file>

<file path=ppt/slides/_rels/slide3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34.xml"/></Relationships>
</file>

<file path=ppt/slides/_rels/slide3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5.xml"/><Relationship Id="rId3" Type="http://schemas.openxmlformats.org/officeDocument/2006/relationships/image" Target="../media/image16.jpg"/></Relationships>
</file>

<file path=ppt/slides/_rels/slide3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6.xml"/><Relationship Id="rId3" Type="http://schemas.openxmlformats.org/officeDocument/2006/relationships/image" Target="../media/image10.png"/></Relationships>
</file>

<file path=ppt/slides/_rels/slide3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7.xml"/><Relationship Id="rId3" Type="http://schemas.openxmlformats.org/officeDocument/2006/relationships/image" Target="../media/image10.png"/><Relationship Id="rId4" Type="http://schemas.openxmlformats.org/officeDocument/2006/relationships/image" Target="../media/image20.png"/></Relationships>
</file>

<file path=ppt/slides/_rels/slide3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8.xml"/><Relationship Id="rId3" Type="http://schemas.openxmlformats.org/officeDocument/2006/relationships/image" Target="../media/image10.png"/></Relationships>
</file>

<file path=ppt/slides/_rels/slide3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9.xml"/><Relationship Id="rId3" Type="http://schemas.openxmlformats.org/officeDocument/2006/relationships/image" Target="../media/image19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2.jpg"/></Relationships>
</file>

<file path=ppt/slides/_rels/slide4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0.xml"/><Relationship Id="rId3" Type="http://schemas.openxmlformats.org/officeDocument/2006/relationships/image" Target="../media/image10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3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6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8.jp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1"/>
          <p:cNvSpPr txBox="1"/>
          <p:nvPr>
            <p:ph type="ctrTitle"/>
          </p:nvPr>
        </p:nvSpPr>
        <p:spPr>
          <a:xfrm>
            <a:off x="485875" y="264475"/>
            <a:ext cx="8183700" cy="14736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100"/>
              <a:buNone/>
            </a:pPr>
            <a:r>
              <a:rPr lang="en"/>
              <a:t>Line Follower</a:t>
            </a:r>
            <a:endParaRPr/>
          </a:p>
        </p:txBody>
      </p:sp>
      <p:sp>
        <p:nvSpPr>
          <p:cNvPr id="114" name="Google Shape;114;p1"/>
          <p:cNvSpPr txBox="1"/>
          <p:nvPr>
            <p:ph idx="1" type="subTitle"/>
          </p:nvPr>
        </p:nvSpPr>
        <p:spPr>
          <a:xfrm>
            <a:off x="485875" y="1738075"/>
            <a:ext cx="8183700" cy="861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 lnSpcReduction="10000"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en">
                <a:latin typeface="Proxima Nova"/>
                <a:ea typeface="Proxima Nova"/>
                <a:cs typeface="Proxima Nova"/>
                <a:sym typeface="Proxima Nova"/>
              </a:rPr>
              <a:t>Python with Robots Mission 6</a:t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en">
                <a:latin typeface="Proxima Nova"/>
                <a:ea typeface="Proxima Nova"/>
                <a:cs typeface="Proxima Nova"/>
                <a:sym typeface="Proxima Nova"/>
              </a:rPr>
              <a:t>Lesson 2 Objectives 4-6</a:t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2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g3be3428f2c4_0_65"/>
          <p:cNvSpPr txBox="1"/>
          <p:nvPr>
            <p:ph type="title"/>
          </p:nvPr>
        </p:nvSpPr>
        <p:spPr>
          <a:xfrm>
            <a:off x="311700" y="381915"/>
            <a:ext cx="8520600" cy="623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11111"/>
              <a:buFont typeface="Arial"/>
              <a:buNone/>
            </a:pPr>
            <a:r>
              <a:rPr lang="en"/>
              <a:t>Objective #4: Down to the Metal!</a:t>
            </a:r>
            <a:endParaRPr/>
          </a:p>
        </p:txBody>
      </p:sp>
      <p:sp>
        <p:nvSpPr>
          <p:cNvPr id="174" name="Google Shape;174;g3be3428f2c4_0_65"/>
          <p:cNvSpPr txBox="1"/>
          <p:nvPr>
            <p:ph idx="1" type="body"/>
          </p:nvPr>
        </p:nvSpPr>
        <p:spPr>
          <a:xfrm>
            <a:off x="311700" y="940350"/>
            <a:ext cx="8315400" cy="330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b="1" lang="en">
                <a:solidFill>
                  <a:srgbClr val="0000FF"/>
                </a:solidFill>
                <a:latin typeface="Proxima Nova"/>
                <a:ea typeface="Proxima Nova"/>
                <a:cs typeface="Proxima Nova"/>
                <a:sym typeface="Proxima Nova"/>
              </a:rPr>
              <a:t>Concept:</a:t>
            </a:r>
            <a:r>
              <a:rPr b="1" lang="en">
                <a:latin typeface="Proxima Nova"/>
                <a:ea typeface="Proxima Nova"/>
                <a:cs typeface="Proxima Nova"/>
                <a:sym typeface="Proxima Nova"/>
              </a:rPr>
              <a:t> </a:t>
            </a:r>
            <a:r>
              <a:rPr b="1" i="1" lang="en">
                <a:latin typeface="Proxima Nova"/>
                <a:ea typeface="Proxima Nova"/>
                <a:cs typeface="Proxima Nova"/>
                <a:sym typeface="Proxima Nova"/>
              </a:rPr>
              <a:t>ls_check()</a:t>
            </a:r>
            <a:endParaRPr b="1" i="1">
              <a:latin typeface="Proxima Nova"/>
              <a:ea typeface="Proxima Nova"/>
              <a:cs typeface="Proxima Nova"/>
              <a:sym typeface="Proxima Nova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Proxima Nova"/>
                <a:ea typeface="Proxima Nova"/>
                <a:cs typeface="Proxima Nova"/>
                <a:sym typeface="Proxima Nova"/>
              </a:rPr>
              <a:t>This is one of the pre-coded functions available in </a:t>
            </a:r>
            <a:r>
              <a:rPr b="1" i="1" lang="en">
                <a:latin typeface="Proxima Nova"/>
                <a:ea typeface="Proxima Nova"/>
                <a:cs typeface="Proxima Nova"/>
                <a:sym typeface="Proxima Nova"/>
              </a:rPr>
              <a:t>botcore</a:t>
            </a:r>
            <a:r>
              <a:rPr lang="en">
                <a:latin typeface="Proxima Nova"/>
                <a:ea typeface="Proxima Nova"/>
                <a:cs typeface="Proxima Nova"/>
                <a:sym typeface="Proxima Nova"/>
              </a:rPr>
              <a:t>. </a:t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  <a:p>
            <a:pPr indent="-3810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Proxima Nova"/>
              <a:buChar char="●"/>
            </a:pPr>
            <a:r>
              <a:rPr lang="en">
                <a:latin typeface="Proxima Nova"/>
                <a:ea typeface="Proxima Nova"/>
                <a:cs typeface="Proxima Nova"/>
                <a:sym typeface="Proxima Nova"/>
              </a:rPr>
              <a:t>It is similar to </a:t>
            </a:r>
            <a:r>
              <a:rPr b="1" i="1" lang="en">
                <a:latin typeface="Proxima Nova"/>
                <a:ea typeface="Proxima Nova"/>
                <a:cs typeface="Proxima Nova"/>
                <a:sym typeface="Proxima Nova"/>
              </a:rPr>
              <a:t>check_lines()</a:t>
            </a:r>
            <a:r>
              <a:rPr lang="en">
                <a:latin typeface="Proxima Nova"/>
                <a:ea typeface="Proxima Nova"/>
                <a:cs typeface="Proxima Nova"/>
                <a:sym typeface="Proxima Nova"/>
              </a:rPr>
              <a:t>, but faster.</a:t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  <a:p>
            <a:pPr indent="-3810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Proxima Nova"/>
              <a:buChar char="●"/>
            </a:pPr>
            <a:r>
              <a:rPr lang="en">
                <a:latin typeface="Proxima Nova"/>
                <a:ea typeface="Proxima Nova"/>
                <a:cs typeface="Proxima Nova"/>
                <a:sym typeface="Proxima Nova"/>
              </a:rPr>
              <a:t>To use it, first define a threshold value and the reflectivity</a:t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</p:txBody>
      </p:sp>
      <p:pic>
        <p:nvPicPr>
          <p:cNvPr id="175" name="Google Shape;175;g3be3428f2c4_0_6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26775" y="2791204"/>
            <a:ext cx="4935700" cy="2172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9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g3be3428f2c4_0_123"/>
          <p:cNvSpPr txBox="1"/>
          <p:nvPr>
            <p:ph type="title"/>
          </p:nvPr>
        </p:nvSpPr>
        <p:spPr>
          <a:xfrm>
            <a:off x="311700" y="381915"/>
            <a:ext cx="8520600" cy="623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11111"/>
              <a:buFont typeface="Arial"/>
              <a:buNone/>
            </a:pPr>
            <a:r>
              <a:rPr lang="en"/>
              <a:t>Objective #4: Down to the Metal!</a:t>
            </a:r>
            <a:endParaRPr/>
          </a:p>
        </p:txBody>
      </p:sp>
      <p:sp>
        <p:nvSpPr>
          <p:cNvPr id="181" name="Google Shape;181;g3be3428f2c4_0_123"/>
          <p:cNvSpPr txBox="1"/>
          <p:nvPr>
            <p:ph idx="1" type="body"/>
          </p:nvPr>
        </p:nvSpPr>
        <p:spPr>
          <a:xfrm>
            <a:off x="311700" y="940350"/>
            <a:ext cx="8315400" cy="330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b="1" lang="en">
                <a:solidFill>
                  <a:srgbClr val="0000FF"/>
                </a:solidFill>
                <a:latin typeface="Proxima Nova"/>
                <a:ea typeface="Proxima Nova"/>
                <a:cs typeface="Proxima Nova"/>
                <a:sym typeface="Proxima Nova"/>
              </a:rPr>
              <a:t>Concept:</a:t>
            </a:r>
            <a:r>
              <a:rPr b="1" lang="en">
                <a:latin typeface="Proxima Nova"/>
                <a:ea typeface="Proxima Nova"/>
                <a:cs typeface="Proxima Nova"/>
                <a:sym typeface="Proxima Nova"/>
              </a:rPr>
              <a:t> </a:t>
            </a:r>
            <a:r>
              <a:rPr b="1" i="1" lang="en">
                <a:latin typeface="Proxima Nova"/>
                <a:ea typeface="Proxima Nova"/>
                <a:cs typeface="Proxima Nova"/>
                <a:sym typeface="Proxima Nova"/>
              </a:rPr>
              <a:t>ls_check()</a:t>
            </a:r>
            <a:endParaRPr b="1" i="1">
              <a:latin typeface="Proxima Nova"/>
              <a:ea typeface="Proxima Nova"/>
              <a:cs typeface="Proxima Nova"/>
              <a:sym typeface="Proxima Nova"/>
            </a:endParaRPr>
          </a:p>
          <a:p>
            <a:pPr indent="-3810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Proxima Nova"/>
              <a:buChar char="●"/>
            </a:pPr>
            <a:r>
              <a:rPr lang="en">
                <a:latin typeface="Proxima Nova"/>
                <a:ea typeface="Proxima Nova"/>
                <a:cs typeface="Proxima Nova"/>
                <a:sym typeface="Proxima Nova"/>
              </a:rPr>
              <a:t>The function </a:t>
            </a:r>
            <a:r>
              <a:rPr b="1" i="1" lang="en">
                <a:latin typeface="Proxima Nova"/>
                <a:ea typeface="Proxima Nova"/>
                <a:cs typeface="Proxima Nova"/>
                <a:sym typeface="Proxima Nova"/>
              </a:rPr>
              <a:t>ls_check()</a:t>
            </a:r>
            <a:r>
              <a:rPr lang="en">
                <a:latin typeface="Proxima Nova"/>
                <a:ea typeface="Proxima Nova"/>
                <a:cs typeface="Proxima Nova"/>
                <a:sym typeface="Proxima Nova"/>
              </a:rPr>
              <a:t> can easily replace </a:t>
            </a:r>
            <a:r>
              <a:rPr b="1" i="1" lang="en">
                <a:latin typeface="Proxima Nova"/>
                <a:ea typeface="Proxima Nova"/>
                <a:cs typeface="Proxima Nova"/>
                <a:sym typeface="Proxima Nova"/>
              </a:rPr>
              <a:t>check_lines()</a:t>
            </a:r>
            <a:r>
              <a:rPr lang="en">
                <a:latin typeface="Proxima Nova"/>
                <a:ea typeface="Proxima Nova"/>
                <a:cs typeface="Proxima Nova"/>
                <a:sym typeface="Proxima Nova"/>
              </a:rPr>
              <a:t>.</a:t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  <a:p>
            <a:pPr indent="-3810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Proxima Nova"/>
              <a:buChar char="●"/>
            </a:pPr>
            <a:r>
              <a:rPr lang="en">
                <a:latin typeface="Proxima Nova"/>
                <a:ea typeface="Proxima Nova"/>
                <a:cs typeface="Proxima Nova"/>
                <a:sym typeface="Proxima Nova"/>
              </a:rPr>
              <a:t>The </a:t>
            </a:r>
            <a:r>
              <a:rPr b="1" i="1" lang="en">
                <a:latin typeface="Proxima Nova"/>
                <a:ea typeface="Proxima Nova"/>
                <a:cs typeface="Proxima Nova"/>
                <a:sym typeface="Proxima Nova"/>
              </a:rPr>
              <a:t>is_reflective</a:t>
            </a:r>
            <a:r>
              <a:rPr lang="en">
                <a:latin typeface="Proxima Nova"/>
                <a:ea typeface="Proxima Nova"/>
                <a:cs typeface="Proxima Nova"/>
                <a:sym typeface="Proxima Nova"/>
              </a:rPr>
              <a:t> parameter controls the condition</a:t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  <a:p>
            <a:pPr indent="-3429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Font typeface="Proxima Nova"/>
              <a:buChar char="○"/>
            </a:pPr>
            <a:r>
              <a:rPr lang="en">
                <a:latin typeface="Proxima Nova"/>
                <a:ea typeface="Proxima Nova"/>
                <a:cs typeface="Proxima Nova"/>
                <a:sym typeface="Proxima Nova"/>
              </a:rPr>
              <a:t>Use either &lt; thresh or &gt; thresh</a:t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</p:txBody>
      </p:sp>
      <p:pic>
        <p:nvPicPr>
          <p:cNvPr id="182" name="Google Shape;182;g3be3428f2c4_0_1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92875" y="2703079"/>
            <a:ext cx="4935700" cy="2172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6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g3be3428f2c4_0_129"/>
          <p:cNvSpPr txBox="1"/>
          <p:nvPr>
            <p:ph type="title"/>
          </p:nvPr>
        </p:nvSpPr>
        <p:spPr>
          <a:xfrm>
            <a:off x="311700" y="381915"/>
            <a:ext cx="8520600" cy="623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11111"/>
              <a:buFont typeface="Arial"/>
              <a:buNone/>
            </a:pPr>
            <a:r>
              <a:rPr lang="en"/>
              <a:t>Objective #4: Down to the Metal!</a:t>
            </a:r>
            <a:endParaRPr/>
          </a:p>
        </p:txBody>
      </p:sp>
      <p:sp>
        <p:nvSpPr>
          <p:cNvPr id="188" name="Google Shape;188;g3be3428f2c4_0_129"/>
          <p:cNvSpPr txBox="1"/>
          <p:nvPr>
            <p:ph idx="1" type="body"/>
          </p:nvPr>
        </p:nvSpPr>
        <p:spPr>
          <a:xfrm>
            <a:off x="311700" y="940350"/>
            <a:ext cx="8433900" cy="3921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b="1" lang="en">
                <a:solidFill>
                  <a:srgbClr val="0000FF"/>
                </a:solidFill>
                <a:latin typeface="Proxima Nova"/>
                <a:ea typeface="Proxima Nova"/>
                <a:cs typeface="Proxima Nova"/>
                <a:sym typeface="Proxima Nova"/>
              </a:rPr>
              <a:t>Concept:</a:t>
            </a:r>
            <a:r>
              <a:rPr b="1" lang="en">
                <a:latin typeface="Proxima Nova"/>
                <a:ea typeface="Proxima Nova"/>
                <a:cs typeface="Proxima Nova"/>
                <a:sym typeface="Proxima Nova"/>
              </a:rPr>
              <a:t> </a:t>
            </a:r>
            <a:r>
              <a:rPr b="1" i="1" lang="en">
                <a:latin typeface="Proxima Nova"/>
                <a:ea typeface="Proxima Nova"/>
                <a:cs typeface="Proxima Nova"/>
                <a:sym typeface="Proxima Nova"/>
              </a:rPr>
              <a:t>tuple</a:t>
            </a:r>
            <a:endParaRPr b="1" i="1">
              <a:latin typeface="Proxima Nova"/>
              <a:ea typeface="Proxima Nova"/>
              <a:cs typeface="Proxima Nova"/>
              <a:sym typeface="Proxima Nova"/>
            </a:endParaRPr>
          </a:p>
          <a:p>
            <a:pPr indent="-3810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Proxima Nova"/>
              <a:buChar char="●"/>
            </a:pPr>
            <a:r>
              <a:rPr lang="en">
                <a:latin typeface="Proxima Nova"/>
                <a:ea typeface="Proxima Nova"/>
                <a:cs typeface="Proxima Nova"/>
                <a:sym typeface="Proxima Nova"/>
              </a:rPr>
              <a:t>The function </a:t>
            </a:r>
            <a:r>
              <a:rPr b="1" i="1" lang="en">
                <a:latin typeface="Proxima Nova"/>
                <a:ea typeface="Proxima Nova"/>
                <a:cs typeface="Proxima Nova"/>
                <a:sym typeface="Proxima Nova"/>
              </a:rPr>
              <a:t>ls_check()</a:t>
            </a:r>
            <a:r>
              <a:rPr lang="en">
                <a:latin typeface="Proxima Nova"/>
                <a:ea typeface="Proxima Nova"/>
                <a:cs typeface="Proxima Nova"/>
                <a:sym typeface="Proxima Nova"/>
              </a:rPr>
              <a:t> returns a tuple instead of a list.</a:t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  <a:p>
            <a:pPr indent="-3810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Proxima Nova"/>
              <a:buChar char="●"/>
            </a:pPr>
            <a:r>
              <a:rPr lang="en">
                <a:latin typeface="Proxima Nova"/>
                <a:ea typeface="Proxima Nova"/>
                <a:cs typeface="Proxima Nova"/>
                <a:sym typeface="Proxima Nova"/>
              </a:rPr>
              <a:t>A tuple is like a list, but read-only.</a:t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  <a:p>
            <a:pPr indent="-3810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Proxima Nova"/>
              <a:buChar char="●"/>
            </a:pPr>
            <a:r>
              <a:rPr lang="en">
                <a:latin typeface="Proxima Nova"/>
                <a:ea typeface="Proxima Nova"/>
                <a:cs typeface="Proxima Nova"/>
                <a:sym typeface="Proxima Nova"/>
              </a:rPr>
              <a:t>A tuple is </a:t>
            </a:r>
            <a:r>
              <a:rPr i="1" lang="en">
                <a:latin typeface="Proxima Nova"/>
                <a:ea typeface="Proxima Nova"/>
                <a:cs typeface="Proxima Nova"/>
                <a:sym typeface="Proxima Nova"/>
              </a:rPr>
              <a:t>immutable</a:t>
            </a:r>
            <a:r>
              <a:rPr lang="en">
                <a:latin typeface="Proxima Nova"/>
                <a:ea typeface="Proxima Nova"/>
                <a:cs typeface="Proxima Nova"/>
                <a:sym typeface="Proxima Nova"/>
              </a:rPr>
              <a:t> (which means it cannot be changed).</a:t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  <a:p>
            <a:pPr indent="-3810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Proxima Nova"/>
              <a:buChar char="●"/>
            </a:pPr>
            <a:r>
              <a:rPr lang="en">
                <a:latin typeface="Proxima Nova"/>
                <a:ea typeface="Proxima Nova"/>
                <a:cs typeface="Proxima Nova"/>
                <a:sym typeface="Proxima Nova"/>
              </a:rPr>
              <a:t>A tuple is defined with parenthesis ().</a:t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  <a:p>
            <a:pPr indent="-3810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Proxima Nova"/>
              <a:buChar char="●"/>
            </a:pPr>
            <a:r>
              <a:rPr lang="en">
                <a:latin typeface="Proxima Nova"/>
                <a:ea typeface="Proxima Nova"/>
                <a:cs typeface="Proxima Nova"/>
                <a:sym typeface="Proxima Nova"/>
              </a:rPr>
              <a:t>The same coding for a list works for a tuple.</a:t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  <a:p>
            <a:pPr indent="-3429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Font typeface="Proxima Nova"/>
              <a:buChar char="○"/>
            </a:pPr>
            <a:r>
              <a:rPr lang="en">
                <a:latin typeface="Proxima Nova"/>
                <a:ea typeface="Proxima Nova"/>
                <a:cs typeface="Proxima Nova"/>
                <a:sym typeface="Proxima Nova"/>
              </a:rPr>
              <a:t>m</a:t>
            </a:r>
            <a:r>
              <a:rPr lang="en">
                <a:latin typeface="Proxima Nova"/>
                <a:ea typeface="Proxima Nova"/>
                <a:cs typeface="Proxima Nova"/>
                <a:sym typeface="Proxima Nova"/>
              </a:rPr>
              <a:t>y_tuple = (5, 4, 3, 2, 1)     /     vals = (False, True, True, False, False)</a:t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  <a:p>
            <a:pPr indent="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2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g3be3428f2c4_0_259"/>
          <p:cNvSpPr txBox="1"/>
          <p:nvPr>
            <p:ph type="title"/>
          </p:nvPr>
        </p:nvSpPr>
        <p:spPr>
          <a:xfrm>
            <a:off x="311700" y="381915"/>
            <a:ext cx="8520600" cy="623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11111"/>
              <a:buFont typeface="Arial"/>
              <a:buNone/>
            </a:pPr>
            <a:r>
              <a:rPr lang="en"/>
              <a:t>Objective #4: Down to the Metal!</a:t>
            </a:r>
            <a:endParaRPr/>
          </a:p>
        </p:txBody>
      </p:sp>
      <p:sp>
        <p:nvSpPr>
          <p:cNvPr id="194" name="Google Shape;194;g3be3428f2c4_0_259"/>
          <p:cNvSpPr txBox="1"/>
          <p:nvPr>
            <p:ph idx="1" type="body"/>
          </p:nvPr>
        </p:nvSpPr>
        <p:spPr>
          <a:xfrm>
            <a:off x="311700" y="940350"/>
            <a:ext cx="8315400" cy="1355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b="1" lang="en">
                <a:solidFill>
                  <a:srgbClr val="0000FF"/>
                </a:solidFill>
                <a:latin typeface="Proxima Nova"/>
                <a:ea typeface="Proxima Nova"/>
                <a:cs typeface="Proxima Nova"/>
                <a:sym typeface="Proxima Nova"/>
              </a:rPr>
              <a:t>Concept:</a:t>
            </a:r>
            <a:r>
              <a:rPr b="1" lang="en">
                <a:latin typeface="Proxima Nova"/>
                <a:ea typeface="Proxima Nova"/>
                <a:cs typeface="Proxima Nova"/>
                <a:sym typeface="Proxima Nova"/>
              </a:rPr>
              <a:t> </a:t>
            </a:r>
            <a:r>
              <a:rPr b="1" i="1" lang="en">
                <a:latin typeface="Proxima Nova"/>
                <a:ea typeface="Proxima Nova"/>
                <a:cs typeface="Proxima Nova"/>
                <a:sym typeface="Proxima Nova"/>
              </a:rPr>
              <a:t>tuple</a:t>
            </a:r>
            <a:endParaRPr b="1" i="1">
              <a:latin typeface="Proxima Nova"/>
              <a:ea typeface="Proxima Nova"/>
              <a:cs typeface="Proxima Nova"/>
              <a:sym typeface="Proxima Nova"/>
            </a:endParaRPr>
          </a:p>
          <a:p>
            <a:pPr indent="-3810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Proxima Nova"/>
              <a:buChar char="●"/>
            </a:pPr>
            <a:r>
              <a:rPr lang="en">
                <a:latin typeface="Proxima Nova"/>
                <a:ea typeface="Proxima Nova"/>
                <a:cs typeface="Proxima Nova"/>
                <a:sym typeface="Proxima Nova"/>
              </a:rPr>
              <a:t>Examples</a:t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</p:txBody>
      </p:sp>
      <p:graphicFrame>
        <p:nvGraphicFramePr>
          <p:cNvPr id="195" name="Google Shape;195;g3be3428f2c4_0_259"/>
          <p:cNvGraphicFramePr/>
          <p:nvPr/>
        </p:nvGraphicFramePr>
        <p:xfrm>
          <a:off x="754250" y="197167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{94C83827-9154-4A8A-B74D-A34E6ED04B11}</a:tableStyleId>
              </a:tblPr>
              <a:tblGrid>
                <a:gridCol w="1971325"/>
                <a:gridCol w="1324725"/>
              </a:tblGrid>
              <a:tr h="490200">
                <a:tc gridSpan="2"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000"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m</a:t>
                      </a:r>
                      <a:r>
                        <a:rPr lang="en" sz="2000"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y_tuple = (5, 4, 3, 2, 1, 0)</a:t>
                      </a:r>
                      <a:endParaRPr sz="2000">
                        <a:latin typeface="Proxima Nova"/>
                        <a:ea typeface="Proxima Nova"/>
                        <a:cs typeface="Proxima Nova"/>
                        <a:sym typeface="Proxima Nova"/>
                      </a:endParaRPr>
                    </a:p>
                  </a:txBody>
                  <a:tcPr marT="91425" marB="91425" marR="91425" marL="91425"/>
                </a:tc>
                <a:tc hMerge="1"/>
              </a:tr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000"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len(my_tuple)</a:t>
                      </a:r>
                      <a:endParaRPr sz="2000">
                        <a:latin typeface="Proxima Nova"/>
                        <a:ea typeface="Proxima Nova"/>
                        <a:cs typeface="Proxima Nova"/>
                        <a:sym typeface="Proxima Nova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000"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6</a:t>
                      </a:r>
                      <a:endParaRPr sz="2000">
                        <a:latin typeface="Proxima Nova"/>
                        <a:ea typeface="Proxima Nova"/>
                        <a:cs typeface="Proxima Nova"/>
                        <a:sym typeface="Proxima Nova"/>
                      </a:endParaRPr>
                    </a:p>
                  </a:txBody>
                  <a:tcPr marT="91425" marB="91425" marR="91425" marL="91425"/>
                </a:tc>
              </a:tr>
              <a:tr h="4131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000"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my_tuple[0]</a:t>
                      </a:r>
                      <a:endParaRPr sz="2000">
                        <a:latin typeface="Proxima Nova"/>
                        <a:ea typeface="Proxima Nova"/>
                        <a:cs typeface="Proxima Nova"/>
                        <a:sym typeface="Proxima Nova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000"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5</a:t>
                      </a:r>
                      <a:endParaRPr sz="2000">
                        <a:latin typeface="Proxima Nova"/>
                        <a:ea typeface="Proxima Nova"/>
                        <a:cs typeface="Proxima Nova"/>
                        <a:sym typeface="Proxima Nova"/>
                      </a:endParaRPr>
                    </a:p>
                  </a:txBody>
                  <a:tcPr marT="91425" marB="91425" marR="91425" marL="91425"/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000"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my_tuple[2]</a:t>
                      </a:r>
                      <a:endParaRPr sz="2000">
                        <a:latin typeface="Proxima Nova"/>
                        <a:ea typeface="Proxima Nova"/>
                        <a:cs typeface="Proxima Nova"/>
                        <a:sym typeface="Proxima Nova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000"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3</a:t>
                      </a:r>
                      <a:endParaRPr sz="2000">
                        <a:latin typeface="Proxima Nova"/>
                        <a:ea typeface="Proxima Nova"/>
                        <a:cs typeface="Proxima Nova"/>
                        <a:sym typeface="Proxima Nova"/>
                      </a:endParaRPr>
                    </a:p>
                  </a:txBody>
                  <a:tcPr marT="91425" marB="91425" marR="91425" marL="91425"/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000"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my_tuple[5]</a:t>
                      </a:r>
                      <a:endParaRPr sz="2000">
                        <a:latin typeface="Proxima Nova"/>
                        <a:ea typeface="Proxima Nova"/>
                        <a:cs typeface="Proxima Nova"/>
                        <a:sym typeface="Proxima Nova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000"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0</a:t>
                      </a:r>
                      <a:endParaRPr sz="2000">
                        <a:latin typeface="Proxima Nova"/>
                        <a:ea typeface="Proxima Nova"/>
                        <a:cs typeface="Proxima Nova"/>
                        <a:sym typeface="Proxima Nova"/>
                      </a:endParaRPr>
                    </a:p>
                  </a:txBody>
                  <a:tcPr marT="91425" marB="91425" marR="91425" marL="91425"/>
                </a:tc>
              </a:tr>
            </a:tbl>
          </a:graphicData>
        </a:graphic>
      </p:graphicFrame>
      <p:graphicFrame>
        <p:nvGraphicFramePr>
          <p:cNvPr id="196" name="Google Shape;196;g3be3428f2c4_0_259"/>
          <p:cNvGraphicFramePr/>
          <p:nvPr/>
        </p:nvGraphicFramePr>
        <p:xfrm>
          <a:off x="4508175" y="1971672"/>
          <a:ext cx="3000000" cy="3000000"/>
        </p:xfrm>
        <a:graphic>
          <a:graphicData uri="http://schemas.openxmlformats.org/drawingml/2006/table">
            <a:tbl>
              <a:tblPr>
                <a:noFill/>
                <a:tableStyleId>{94C83827-9154-4A8A-B74D-A34E6ED04B11}</a:tableStyleId>
              </a:tblPr>
              <a:tblGrid>
                <a:gridCol w="2414200"/>
                <a:gridCol w="1972250"/>
              </a:tblGrid>
              <a:tr h="490200">
                <a:tc gridSpan="2"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000"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v</a:t>
                      </a:r>
                      <a:r>
                        <a:rPr lang="en" sz="2000"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als = (False, True, True, False, False)</a:t>
                      </a:r>
                      <a:endParaRPr sz="2000">
                        <a:latin typeface="Proxima Nova"/>
                        <a:ea typeface="Proxima Nova"/>
                        <a:cs typeface="Proxima Nova"/>
                        <a:sym typeface="Proxima Nova"/>
                      </a:endParaRPr>
                    </a:p>
                  </a:txBody>
                  <a:tcPr marT="91425" marB="91425" marR="91425" marL="91425"/>
                </a:tc>
                <a:tc hMerge="1"/>
              </a:tr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000"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len(vals)</a:t>
                      </a:r>
                      <a:endParaRPr sz="2000">
                        <a:latin typeface="Proxima Nova"/>
                        <a:ea typeface="Proxima Nova"/>
                        <a:cs typeface="Proxima Nova"/>
                        <a:sym typeface="Proxima Nova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000"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5</a:t>
                      </a:r>
                      <a:endParaRPr sz="2000">
                        <a:latin typeface="Proxima Nova"/>
                        <a:ea typeface="Proxima Nova"/>
                        <a:cs typeface="Proxima Nova"/>
                        <a:sym typeface="Proxima Nova"/>
                      </a:endParaRPr>
                    </a:p>
                  </a:txBody>
                  <a:tcPr marT="91425" marB="91425" marR="91425" marL="91425"/>
                </a:tc>
              </a:tr>
              <a:tr h="4131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000"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vals</a:t>
                      </a:r>
                      <a:r>
                        <a:rPr lang="en" sz="2000"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[0]</a:t>
                      </a:r>
                      <a:endParaRPr sz="2000">
                        <a:latin typeface="Proxima Nova"/>
                        <a:ea typeface="Proxima Nova"/>
                        <a:cs typeface="Proxima Nova"/>
                        <a:sym typeface="Proxima Nova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000"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False</a:t>
                      </a:r>
                      <a:endParaRPr sz="2000">
                        <a:latin typeface="Proxima Nova"/>
                        <a:ea typeface="Proxima Nova"/>
                        <a:cs typeface="Proxima Nova"/>
                        <a:sym typeface="Proxima Nova"/>
                      </a:endParaRPr>
                    </a:p>
                  </a:txBody>
                  <a:tcPr marT="91425" marB="91425" marR="91425" marL="91425"/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000"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vals</a:t>
                      </a:r>
                      <a:r>
                        <a:rPr lang="en" sz="2000"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[1]</a:t>
                      </a:r>
                      <a:endParaRPr sz="2000">
                        <a:latin typeface="Proxima Nova"/>
                        <a:ea typeface="Proxima Nova"/>
                        <a:cs typeface="Proxima Nova"/>
                        <a:sym typeface="Proxima Nova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000"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True</a:t>
                      </a:r>
                      <a:endParaRPr sz="2000">
                        <a:latin typeface="Proxima Nova"/>
                        <a:ea typeface="Proxima Nova"/>
                        <a:cs typeface="Proxima Nova"/>
                        <a:sym typeface="Proxima Nova"/>
                      </a:endParaRPr>
                    </a:p>
                  </a:txBody>
                  <a:tcPr marT="91425" marB="91425" marR="91425" marL="91425"/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000"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vals</a:t>
                      </a:r>
                      <a:r>
                        <a:rPr lang="en" sz="2000"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[4]</a:t>
                      </a:r>
                      <a:endParaRPr sz="2000">
                        <a:latin typeface="Proxima Nova"/>
                        <a:ea typeface="Proxima Nova"/>
                        <a:cs typeface="Proxima Nova"/>
                        <a:sym typeface="Proxima Nova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000"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False</a:t>
                      </a:r>
                      <a:endParaRPr sz="2000">
                        <a:latin typeface="Proxima Nova"/>
                        <a:ea typeface="Proxima Nova"/>
                        <a:cs typeface="Proxima Nova"/>
                        <a:sym typeface="Proxima Nova"/>
                      </a:endParaRPr>
                    </a:p>
                  </a:txBody>
                  <a:tcPr marT="91425" marB="91425" marR="91425" marL="91425"/>
                </a:tc>
              </a:tr>
            </a:tbl>
          </a:graphicData>
        </a:graphic>
      </p:graphicFrame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0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g3be3428f2c4_0_254"/>
          <p:cNvSpPr txBox="1"/>
          <p:nvPr>
            <p:ph type="title"/>
          </p:nvPr>
        </p:nvSpPr>
        <p:spPr>
          <a:xfrm>
            <a:off x="311700" y="381915"/>
            <a:ext cx="8520600" cy="623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11111"/>
              <a:buFont typeface="Arial"/>
              <a:buNone/>
            </a:pPr>
            <a:r>
              <a:rPr lang="en"/>
              <a:t>Objective #4: Down to the Metal!</a:t>
            </a:r>
            <a:endParaRPr/>
          </a:p>
        </p:txBody>
      </p:sp>
      <p:sp>
        <p:nvSpPr>
          <p:cNvPr id="202" name="Google Shape;202;g3be3428f2c4_0_254"/>
          <p:cNvSpPr txBox="1"/>
          <p:nvPr>
            <p:ph idx="1" type="body"/>
          </p:nvPr>
        </p:nvSpPr>
        <p:spPr>
          <a:xfrm>
            <a:off x="311700" y="940350"/>
            <a:ext cx="8315400" cy="3921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b="1" lang="en">
                <a:solidFill>
                  <a:srgbClr val="0000FF"/>
                </a:solidFill>
                <a:latin typeface="Proxima Nova"/>
                <a:ea typeface="Proxima Nova"/>
                <a:cs typeface="Proxima Nova"/>
                <a:sym typeface="Proxima Nova"/>
              </a:rPr>
              <a:t>Concept:</a:t>
            </a:r>
            <a:r>
              <a:rPr b="1" lang="en">
                <a:latin typeface="Proxima Nova"/>
                <a:ea typeface="Proxima Nova"/>
                <a:cs typeface="Proxima Nova"/>
                <a:sym typeface="Proxima Nova"/>
              </a:rPr>
              <a:t> </a:t>
            </a:r>
            <a:r>
              <a:rPr b="1" i="1" lang="en">
                <a:latin typeface="Proxima Nova"/>
                <a:ea typeface="Proxima Nova"/>
                <a:cs typeface="Proxima Nova"/>
                <a:sym typeface="Proxima Nova"/>
              </a:rPr>
              <a:t>tuple</a:t>
            </a:r>
            <a:endParaRPr b="1" i="1">
              <a:latin typeface="Proxima Nova"/>
              <a:ea typeface="Proxima Nova"/>
              <a:cs typeface="Proxima Nova"/>
              <a:sym typeface="Proxima Nova"/>
            </a:endParaRPr>
          </a:p>
          <a:p>
            <a:pPr indent="-3810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Proxima Nova"/>
              <a:buChar char="●"/>
            </a:pPr>
            <a:r>
              <a:rPr lang="en">
                <a:latin typeface="Proxima Nova"/>
                <a:ea typeface="Proxima Nova"/>
                <a:cs typeface="Proxima Nova"/>
                <a:sym typeface="Proxima Nova"/>
              </a:rPr>
              <a:t>You can’t make any changes to a tuple like you can a list, like change a value or add an item.</a:t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  <a:p>
            <a:pPr indent="-3810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Proxima Nova"/>
              <a:buChar char="●"/>
            </a:pPr>
            <a:r>
              <a:rPr lang="en">
                <a:latin typeface="Proxima Nova"/>
                <a:ea typeface="Proxima Nova"/>
                <a:cs typeface="Proxima Nova"/>
                <a:sym typeface="Proxima Nova"/>
              </a:rPr>
              <a:t>But for this program, you don’t need to make any changes. A tuple works great.</a:t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6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g3b2558cca1a_0_43"/>
          <p:cNvSpPr txBox="1"/>
          <p:nvPr>
            <p:ph type="title"/>
          </p:nvPr>
        </p:nvSpPr>
        <p:spPr>
          <a:xfrm>
            <a:off x="311700" y="445025"/>
            <a:ext cx="8520600" cy="623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11111"/>
              <a:buFont typeface="Arial"/>
              <a:buNone/>
            </a:pPr>
            <a:r>
              <a:rPr lang="en"/>
              <a:t>Objective #4 Activity</a:t>
            </a:r>
            <a:endParaRPr/>
          </a:p>
        </p:txBody>
      </p:sp>
      <p:sp>
        <p:nvSpPr>
          <p:cNvPr id="208" name="Google Shape;208;g3b2558cca1a_0_43"/>
          <p:cNvSpPr txBox="1"/>
          <p:nvPr>
            <p:ph idx="1" type="body"/>
          </p:nvPr>
        </p:nvSpPr>
        <p:spPr>
          <a:xfrm>
            <a:off x="311700" y="1152475"/>
            <a:ext cx="6579900" cy="3591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b="1" lang="en">
                <a:solidFill>
                  <a:srgbClr val="4EB748"/>
                </a:solidFill>
                <a:latin typeface="Montserrat"/>
                <a:ea typeface="Montserrat"/>
                <a:cs typeface="Montserrat"/>
                <a:sym typeface="Montserrat"/>
              </a:rPr>
              <a:t>DO THIS:</a:t>
            </a:r>
            <a:endParaRPr b="1">
              <a:solidFill>
                <a:srgbClr val="4EB748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3810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Proxima Nova"/>
              <a:buChar char="●"/>
            </a:pPr>
            <a:r>
              <a:rPr lang="en">
                <a:latin typeface="Proxima Nova"/>
                <a:ea typeface="Proxima Nova"/>
                <a:cs typeface="Proxima Nova"/>
                <a:sym typeface="Proxima Nova"/>
              </a:rPr>
              <a:t>Get the Test Surface paper and your ‘bot</a:t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  <a:p>
            <a:pPr indent="-3810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Proxima Nova"/>
              <a:buChar char="●"/>
            </a:pPr>
            <a:r>
              <a:rPr lang="en">
                <a:latin typeface="Proxima Nova"/>
                <a:ea typeface="Proxima Nova"/>
                <a:cs typeface="Proxima Nova"/>
                <a:sym typeface="Proxima Nova"/>
              </a:rPr>
              <a:t>Place the ‘bot on the white surface, and put a small black paper under a couple sensors.</a:t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  <a:p>
            <a:pPr indent="-3810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Proxima Nova"/>
              <a:buChar char="●"/>
            </a:pPr>
            <a:r>
              <a:rPr lang="en">
                <a:latin typeface="Proxima Nova"/>
                <a:ea typeface="Proxima Nova"/>
                <a:cs typeface="Proxima Nova"/>
                <a:sym typeface="Proxima Nova"/>
              </a:rPr>
              <a:t>Open the Console Panel.</a:t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t/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</p:txBody>
      </p:sp>
      <p:pic>
        <p:nvPicPr>
          <p:cNvPr id="209" name="Google Shape;209;g3b2558cca1a_0_4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171278" y="513250"/>
            <a:ext cx="1661025" cy="29847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10" name="Google Shape;210;g3b2558cca1a_0_4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857525" y="3420500"/>
            <a:ext cx="3230850" cy="12639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4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g3be3428f2c4_0_135"/>
          <p:cNvSpPr txBox="1"/>
          <p:nvPr>
            <p:ph type="title"/>
          </p:nvPr>
        </p:nvSpPr>
        <p:spPr>
          <a:xfrm>
            <a:off x="311700" y="445025"/>
            <a:ext cx="8520600" cy="623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11111"/>
              <a:buFont typeface="Arial"/>
              <a:buNone/>
            </a:pPr>
            <a:r>
              <a:rPr lang="en"/>
              <a:t>Objective #4 Activity</a:t>
            </a:r>
            <a:endParaRPr/>
          </a:p>
        </p:txBody>
      </p:sp>
      <p:sp>
        <p:nvSpPr>
          <p:cNvPr id="216" name="Google Shape;216;g3be3428f2c4_0_135"/>
          <p:cNvSpPr txBox="1"/>
          <p:nvPr>
            <p:ph idx="1" type="body"/>
          </p:nvPr>
        </p:nvSpPr>
        <p:spPr>
          <a:xfrm>
            <a:off x="311700" y="1152475"/>
            <a:ext cx="6579900" cy="3591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b="1" lang="en">
                <a:solidFill>
                  <a:srgbClr val="4EB748"/>
                </a:solidFill>
                <a:latin typeface="Montserrat"/>
                <a:ea typeface="Montserrat"/>
                <a:cs typeface="Montserrat"/>
                <a:sym typeface="Montserrat"/>
              </a:rPr>
              <a:t>DO THIS:</a:t>
            </a:r>
            <a:endParaRPr b="1">
              <a:solidFill>
                <a:srgbClr val="4EB748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3810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Proxima Nova"/>
              <a:buChar char="●"/>
            </a:pPr>
            <a:r>
              <a:rPr lang="en">
                <a:latin typeface="Proxima Nova"/>
                <a:ea typeface="Proxima Nova"/>
                <a:cs typeface="Proxima Nova"/>
                <a:sym typeface="Proxima Nova"/>
              </a:rPr>
              <a:t>Type this code in the Console Panel.</a:t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  <a:p>
            <a:pPr indent="-3810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Proxima Nova"/>
              <a:buChar char="●"/>
            </a:pPr>
            <a:r>
              <a:rPr lang="en">
                <a:latin typeface="Proxima Nova"/>
                <a:ea typeface="Proxima Nova"/>
                <a:cs typeface="Proxima Nova"/>
                <a:sym typeface="Proxima Nova"/>
              </a:rPr>
              <a:t>Record the tuple of integers from the sensor in your mission log.</a:t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t/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</p:txBody>
      </p:sp>
      <p:pic>
        <p:nvPicPr>
          <p:cNvPr id="217" name="Google Shape;217;g3be3428f2c4_0_13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171278" y="513250"/>
            <a:ext cx="1661025" cy="29847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18" name="Google Shape;218;g3be3428f2c4_0_13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24250" y="3093125"/>
            <a:ext cx="6166389" cy="9160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2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g3be3428f2c4_0_143"/>
          <p:cNvSpPr txBox="1"/>
          <p:nvPr>
            <p:ph type="title"/>
          </p:nvPr>
        </p:nvSpPr>
        <p:spPr>
          <a:xfrm>
            <a:off x="311700" y="445025"/>
            <a:ext cx="8520600" cy="623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11111"/>
              <a:buFont typeface="Arial"/>
              <a:buNone/>
            </a:pPr>
            <a:r>
              <a:rPr lang="en"/>
              <a:t>Objective #4 Activity</a:t>
            </a:r>
            <a:endParaRPr/>
          </a:p>
        </p:txBody>
      </p:sp>
      <p:sp>
        <p:nvSpPr>
          <p:cNvPr id="224" name="Google Shape;224;g3be3428f2c4_0_143"/>
          <p:cNvSpPr txBox="1"/>
          <p:nvPr>
            <p:ph idx="1" type="body"/>
          </p:nvPr>
        </p:nvSpPr>
        <p:spPr>
          <a:xfrm>
            <a:off x="311700" y="1152475"/>
            <a:ext cx="6826500" cy="3591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b="1" lang="en">
                <a:solidFill>
                  <a:srgbClr val="4EB748"/>
                </a:solidFill>
                <a:latin typeface="Montserrat"/>
                <a:ea typeface="Montserrat"/>
                <a:cs typeface="Montserrat"/>
                <a:sym typeface="Montserrat"/>
              </a:rPr>
              <a:t>DO THIS:</a:t>
            </a:r>
            <a:endParaRPr b="1">
              <a:solidFill>
                <a:srgbClr val="4EB748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3810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Proxima Nova"/>
              <a:buChar char="●"/>
            </a:pPr>
            <a:r>
              <a:rPr lang="en">
                <a:latin typeface="Proxima Nova"/>
                <a:ea typeface="Proxima Nova"/>
                <a:cs typeface="Proxima Nova"/>
                <a:sym typeface="Proxima Nova"/>
              </a:rPr>
              <a:t>Type this code in the Console Panel.</a:t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  <a:p>
            <a:pPr indent="-3810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Proxima Nova"/>
              <a:buChar char="●"/>
            </a:pPr>
            <a:r>
              <a:rPr lang="en">
                <a:latin typeface="Proxima Nova"/>
                <a:ea typeface="Proxima Nova"/>
                <a:cs typeface="Proxima Nova"/>
                <a:sym typeface="Proxima Nova"/>
              </a:rPr>
              <a:t>Record the tuple of Bools in your mission log.</a:t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t/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</p:txBody>
      </p:sp>
      <p:pic>
        <p:nvPicPr>
          <p:cNvPr id="225" name="Google Shape;225;g3be3428f2c4_0_14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171278" y="513250"/>
            <a:ext cx="1661025" cy="29847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26" name="Google Shape;226;g3be3428f2c4_0_14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49025" y="2636275"/>
            <a:ext cx="5072224" cy="623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0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Google Shape;231;g3b262500c8b_0_73"/>
          <p:cNvSpPr txBox="1"/>
          <p:nvPr>
            <p:ph type="title"/>
          </p:nvPr>
        </p:nvSpPr>
        <p:spPr>
          <a:xfrm>
            <a:off x="311700" y="445025"/>
            <a:ext cx="8520600" cy="623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11111"/>
              <a:buFont typeface="Arial"/>
              <a:buNone/>
            </a:pPr>
            <a:r>
              <a:rPr lang="en"/>
              <a:t>Objective #4 Activity</a:t>
            </a:r>
            <a:endParaRPr/>
          </a:p>
        </p:txBody>
      </p:sp>
      <p:sp>
        <p:nvSpPr>
          <p:cNvPr id="232" name="Google Shape;232;g3b262500c8b_0_73"/>
          <p:cNvSpPr txBox="1"/>
          <p:nvPr>
            <p:ph idx="1" type="body"/>
          </p:nvPr>
        </p:nvSpPr>
        <p:spPr>
          <a:xfrm>
            <a:off x="311700" y="1152475"/>
            <a:ext cx="6706200" cy="3591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b="1" lang="en">
                <a:solidFill>
                  <a:srgbClr val="4EB748"/>
                </a:solidFill>
                <a:latin typeface="Montserrat"/>
                <a:ea typeface="Montserrat"/>
                <a:cs typeface="Montserrat"/>
                <a:sym typeface="Montserrat"/>
              </a:rPr>
              <a:t>DO THIS:</a:t>
            </a:r>
            <a:endParaRPr b="1">
              <a:solidFill>
                <a:srgbClr val="4EB748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3810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Proxima Nova"/>
              <a:buChar char="●"/>
            </a:pPr>
            <a:r>
              <a:rPr lang="en">
                <a:latin typeface="Proxima Nova"/>
                <a:ea typeface="Proxima Nova"/>
                <a:cs typeface="Proxima Nova"/>
                <a:sym typeface="Proxima Nova"/>
              </a:rPr>
              <a:t>Start a new file – </a:t>
            </a:r>
            <a:r>
              <a:rPr b="1" i="1" lang="en">
                <a:latin typeface="Proxima Nova"/>
                <a:ea typeface="Proxima Nova"/>
                <a:cs typeface="Proxima Nova"/>
                <a:sym typeface="Proxima Nova"/>
              </a:rPr>
              <a:t>LineFollow.</a:t>
            </a:r>
            <a:endParaRPr b="1" i="1">
              <a:latin typeface="Proxima Nova"/>
              <a:ea typeface="Proxima Nova"/>
              <a:cs typeface="Proxima Nova"/>
              <a:sym typeface="Proxima Nova"/>
            </a:endParaRPr>
          </a:p>
          <a:p>
            <a:pPr indent="-3810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Proxima Nova"/>
              <a:buChar char="●"/>
            </a:pPr>
            <a:r>
              <a:rPr lang="en">
                <a:latin typeface="Proxima Nova"/>
                <a:ea typeface="Proxima Nova"/>
                <a:cs typeface="Proxima Nova"/>
                <a:sym typeface="Proxima Nova"/>
              </a:rPr>
              <a:t>Follow CodeTrek to write the code.</a:t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  <a:p>
            <a:pPr indent="-3810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Proxima Nova"/>
              <a:buChar char="●"/>
            </a:pPr>
            <a:r>
              <a:rPr lang="en">
                <a:latin typeface="Proxima Nova"/>
                <a:ea typeface="Proxima Nova"/>
                <a:cs typeface="Proxima Nova"/>
                <a:sym typeface="Proxima Nova"/>
              </a:rPr>
              <a:t>Run the code. Surprise!</a:t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  <a:p>
            <a:pPr indent="-3429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Font typeface="Proxima Nova"/>
              <a:buChar char="○"/>
            </a:pPr>
            <a:r>
              <a:rPr lang="en">
                <a:latin typeface="Proxima Nova"/>
                <a:ea typeface="Proxima Nova"/>
                <a:cs typeface="Proxima Nova"/>
                <a:sym typeface="Proxima Nova"/>
              </a:rPr>
              <a:t>It appears the same as </a:t>
            </a:r>
            <a:r>
              <a:rPr b="1" i="1" lang="en">
                <a:latin typeface="Proxima Nova"/>
                <a:ea typeface="Proxima Nova"/>
                <a:cs typeface="Proxima Nova"/>
                <a:sym typeface="Proxima Nova"/>
              </a:rPr>
              <a:t>CheckLines</a:t>
            </a:r>
            <a:r>
              <a:rPr lang="en">
                <a:latin typeface="Proxima Nova"/>
                <a:ea typeface="Proxima Nova"/>
                <a:cs typeface="Proxima Nova"/>
                <a:sym typeface="Proxima Nova"/>
              </a:rPr>
              <a:t>, but now you are rolling with the metal!</a:t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</p:txBody>
      </p:sp>
      <p:pic>
        <p:nvPicPr>
          <p:cNvPr id="233" name="Google Shape;233;g3b262500c8b_0_7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171278" y="513250"/>
            <a:ext cx="1661025" cy="29847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34" name="Google Shape;234;g3b262500c8b_0_7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978675" y="3662825"/>
            <a:ext cx="3230850" cy="12639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8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Google Shape;239;g3b2558cca1a_0_27"/>
          <p:cNvSpPr txBox="1"/>
          <p:nvPr>
            <p:ph type="title"/>
          </p:nvPr>
        </p:nvSpPr>
        <p:spPr>
          <a:xfrm>
            <a:off x="311700" y="276731"/>
            <a:ext cx="8520600" cy="623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11111"/>
              <a:buFont typeface="Arial"/>
              <a:buNone/>
            </a:pPr>
            <a:r>
              <a:rPr lang="en"/>
              <a:t>Objective #4 Activity</a:t>
            </a:r>
            <a:endParaRPr/>
          </a:p>
        </p:txBody>
      </p:sp>
      <p:pic>
        <p:nvPicPr>
          <p:cNvPr id="240" name="Google Shape;240;g3b2558cca1a_0_2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171278" y="513250"/>
            <a:ext cx="1661025" cy="29847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41" name="Google Shape;241;g3b2558cca1a_0_2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83700" y="997450"/>
            <a:ext cx="6484148" cy="2984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2"/>
          <p:cNvSpPr txBox="1"/>
          <p:nvPr>
            <p:ph type="title"/>
          </p:nvPr>
        </p:nvSpPr>
        <p:spPr>
          <a:xfrm>
            <a:off x="311700" y="445025"/>
            <a:ext cx="8520600" cy="623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rPr lang="en"/>
              <a:t>Pre-Mission Warm-Up</a:t>
            </a:r>
            <a:endParaRPr/>
          </a:p>
        </p:txBody>
      </p:sp>
      <p:sp>
        <p:nvSpPr>
          <p:cNvPr id="120" name="Google Shape;120;p2"/>
          <p:cNvSpPr txBox="1"/>
          <p:nvPr>
            <p:ph idx="1" type="body"/>
          </p:nvPr>
        </p:nvSpPr>
        <p:spPr>
          <a:xfrm>
            <a:off x="311700" y="973325"/>
            <a:ext cx="6530100" cy="3582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en">
                <a:latin typeface="Proxima Nova"/>
                <a:ea typeface="Proxima Nova"/>
                <a:cs typeface="Proxima Nova"/>
                <a:sym typeface="Proxima Nova"/>
              </a:rPr>
              <a:t>In your Mission 6 Lesson 2 log, answer the pre-mission warm-up questions:</a:t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  <a:p>
            <a:pPr indent="-3810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Proxima Nova"/>
              <a:buChar char="●"/>
            </a:pPr>
            <a:r>
              <a:rPr lang="en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rPr>
              <a:t>Complete the tables for</a:t>
            </a:r>
            <a:endParaRPr>
              <a:solidFill>
                <a:schemeClr val="dk2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-3429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Proxima Nova"/>
              <a:buChar char="○"/>
            </a:pPr>
            <a:r>
              <a:rPr lang="en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rPr>
              <a:t>The list</a:t>
            </a:r>
            <a:endParaRPr>
              <a:solidFill>
                <a:schemeClr val="dk2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-3429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Proxima Nova"/>
              <a:buChar char="○"/>
            </a:pPr>
            <a:r>
              <a:rPr lang="en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rPr>
              <a:t>The LEDs</a:t>
            </a:r>
            <a:endParaRPr>
              <a:solidFill>
                <a:schemeClr val="dk2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pic>
        <p:nvPicPr>
          <p:cNvPr id="121" name="Google Shape;121;p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841877" y="554675"/>
            <a:ext cx="1787500" cy="32120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5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Google Shape;246;g3b2558cca1a_0_49"/>
          <p:cNvSpPr txBox="1"/>
          <p:nvPr>
            <p:ph type="title"/>
          </p:nvPr>
        </p:nvSpPr>
        <p:spPr>
          <a:xfrm>
            <a:off x="311700" y="381915"/>
            <a:ext cx="8520600" cy="623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11111"/>
              <a:buFont typeface="Arial"/>
              <a:buNone/>
            </a:pPr>
            <a:r>
              <a:rPr lang="en"/>
              <a:t>Objective #5: Between the Edges</a:t>
            </a:r>
            <a:endParaRPr/>
          </a:p>
        </p:txBody>
      </p:sp>
      <p:sp>
        <p:nvSpPr>
          <p:cNvPr id="247" name="Google Shape;247;g3b2558cca1a_0_49"/>
          <p:cNvSpPr txBox="1"/>
          <p:nvPr>
            <p:ph idx="1" type="body"/>
          </p:nvPr>
        </p:nvSpPr>
        <p:spPr>
          <a:xfrm>
            <a:off x="311700" y="940350"/>
            <a:ext cx="5153400" cy="4053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 lnSpcReduction="10000"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en">
                <a:latin typeface="Proxima Nova"/>
                <a:ea typeface="Proxima Nova"/>
                <a:cs typeface="Proxima Nova"/>
                <a:sym typeface="Proxima Nova"/>
              </a:rPr>
              <a:t>Your first </a:t>
            </a:r>
            <a:r>
              <a:rPr b="1" lang="en">
                <a:latin typeface="Proxima Nova"/>
                <a:ea typeface="Proxima Nova"/>
                <a:cs typeface="Proxima Nova"/>
                <a:sym typeface="Proxima Nova"/>
              </a:rPr>
              <a:t>line following</a:t>
            </a:r>
            <a:r>
              <a:rPr lang="en">
                <a:latin typeface="Proxima Nova"/>
                <a:ea typeface="Proxima Nova"/>
                <a:cs typeface="Proxima Nova"/>
                <a:sym typeface="Proxima Nova"/>
              </a:rPr>
              <a:t> algorithm will be simple:</a:t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  <a:p>
            <a:pPr indent="-3810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Proxima Nova"/>
              <a:buChar char="●"/>
            </a:pPr>
            <a:r>
              <a:rPr lang="en">
                <a:latin typeface="Proxima Nova"/>
                <a:ea typeface="Proxima Nova"/>
                <a:cs typeface="Proxima Nova"/>
                <a:sym typeface="Proxima Nova"/>
              </a:rPr>
              <a:t>Start the ‘bot on a black line.</a:t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  <a:p>
            <a:pPr indent="-3810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Proxima Nova"/>
              <a:buChar char="●"/>
            </a:pPr>
            <a:r>
              <a:rPr lang="en">
                <a:latin typeface="Proxima Nova"/>
                <a:ea typeface="Proxima Nova"/>
                <a:cs typeface="Proxima Nova"/>
                <a:sym typeface="Proxima Nova"/>
              </a:rPr>
              <a:t>Move forward, reading the line sensors.</a:t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  <a:p>
            <a:pPr indent="-3810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Proxima Nova"/>
              <a:buChar char="●"/>
            </a:pPr>
            <a:r>
              <a:rPr lang="en">
                <a:latin typeface="Proxima Nova"/>
                <a:ea typeface="Proxima Nova"/>
                <a:cs typeface="Proxima Nova"/>
                <a:sym typeface="Proxima Nova"/>
              </a:rPr>
              <a:t>If the LEFT sensor (0) hits a line, turn left.</a:t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  <a:p>
            <a:pPr indent="-3810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Proxima Nova"/>
              <a:buChar char="●"/>
            </a:pPr>
            <a:r>
              <a:rPr lang="en">
                <a:latin typeface="Proxima Nova"/>
                <a:ea typeface="Proxima Nova"/>
                <a:cs typeface="Proxima Nova"/>
                <a:sym typeface="Proxima Nova"/>
              </a:rPr>
              <a:t>If the RIGHT sensor (4) hits a line, turn right.</a:t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</p:txBody>
      </p:sp>
      <p:pic>
        <p:nvPicPr>
          <p:cNvPr id="248" name="Google Shape;248;g3b2558cca1a_0_49" title="S-LineBot.jp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369371" y="1005325"/>
            <a:ext cx="3385899" cy="24737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2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Google Shape;253;g3be3428f2c4_0_155"/>
          <p:cNvSpPr txBox="1"/>
          <p:nvPr>
            <p:ph type="title"/>
          </p:nvPr>
        </p:nvSpPr>
        <p:spPr>
          <a:xfrm>
            <a:off x="311700" y="381915"/>
            <a:ext cx="8520600" cy="623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11111"/>
              <a:buFont typeface="Arial"/>
              <a:buNone/>
            </a:pPr>
            <a:r>
              <a:rPr lang="en"/>
              <a:t>Objective #5: Between the Edges</a:t>
            </a:r>
            <a:endParaRPr/>
          </a:p>
        </p:txBody>
      </p:sp>
      <p:sp>
        <p:nvSpPr>
          <p:cNvPr id="254" name="Google Shape;254;g3be3428f2c4_0_155"/>
          <p:cNvSpPr txBox="1"/>
          <p:nvPr>
            <p:ph idx="1" type="body"/>
          </p:nvPr>
        </p:nvSpPr>
        <p:spPr>
          <a:xfrm>
            <a:off x="311700" y="940350"/>
            <a:ext cx="5153400" cy="4053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en">
                <a:latin typeface="Proxima Nova"/>
                <a:ea typeface="Proxima Nova"/>
                <a:cs typeface="Proxima Nova"/>
                <a:sym typeface="Proxima Nova"/>
              </a:rPr>
              <a:t>You already have a loop that reads the line sensors. </a:t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  <a:p>
            <a:pPr indent="-3810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Proxima Nova"/>
              <a:buChar char="●"/>
            </a:pPr>
            <a:r>
              <a:rPr lang="en">
                <a:latin typeface="Proxima Nova"/>
                <a:ea typeface="Proxima Nova"/>
                <a:cs typeface="Proxima Nova"/>
                <a:sym typeface="Proxima Nova"/>
              </a:rPr>
              <a:t>Add just a few lines of code to control the motors.</a:t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  <a:p>
            <a:pPr indent="-3810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Proxima Nova"/>
              <a:buChar char="●"/>
            </a:pPr>
            <a:r>
              <a:rPr lang="en">
                <a:latin typeface="Proxima Nova"/>
                <a:ea typeface="Proxima Nova"/>
                <a:cs typeface="Proxima Nova"/>
                <a:sym typeface="Proxima Nova"/>
              </a:rPr>
              <a:t>Then you will have your first line follower!</a:t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</p:txBody>
      </p:sp>
      <p:pic>
        <p:nvPicPr>
          <p:cNvPr id="255" name="Google Shape;255;g3be3428f2c4_0_155" title="S-LineBot.jp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369371" y="1005325"/>
            <a:ext cx="3385899" cy="24737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9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Google Shape;260;g3b42d1ab7d6_0_48"/>
          <p:cNvSpPr txBox="1"/>
          <p:nvPr>
            <p:ph type="title"/>
          </p:nvPr>
        </p:nvSpPr>
        <p:spPr>
          <a:xfrm>
            <a:off x="311700" y="297775"/>
            <a:ext cx="8520600" cy="623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11111"/>
              <a:buFont typeface="Arial"/>
              <a:buNone/>
            </a:pPr>
            <a:r>
              <a:rPr lang="en"/>
              <a:t>Objective #5 Activity</a:t>
            </a:r>
            <a:endParaRPr/>
          </a:p>
        </p:txBody>
      </p:sp>
      <p:sp>
        <p:nvSpPr>
          <p:cNvPr id="261" name="Google Shape;261;g3b42d1ab7d6_0_48"/>
          <p:cNvSpPr txBox="1"/>
          <p:nvPr>
            <p:ph idx="1" type="body"/>
          </p:nvPr>
        </p:nvSpPr>
        <p:spPr>
          <a:xfrm>
            <a:off x="311700" y="866725"/>
            <a:ext cx="6859500" cy="3876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b="1" lang="en">
                <a:solidFill>
                  <a:srgbClr val="4EB748"/>
                </a:solidFill>
                <a:latin typeface="Montserrat"/>
                <a:ea typeface="Montserrat"/>
                <a:cs typeface="Montserrat"/>
                <a:sym typeface="Montserrat"/>
              </a:rPr>
              <a:t>DO THIS:</a:t>
            </a:r>
            <a:endParaRPr b="1">
              <a:solidFill>
                <a:srgbClr val="4EB748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3810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Proxima Nova"/>
              <a:buChar char="●"/>
            </a:pPr>
            <a:r>
              <a:rPr lang="en">
                <a:latin typeface="Proxima Nova"/>
                <a:ea typeface="Proxima Nova"/>
                <a:cs typeface="Proxima Nova"/>
                <a:sym typeface="Proxima Nova"/>
              </a:rPr>
              <a:t>Add a constant to your code for the SPEED.</a:t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  <a:p>
            <a:pPr indent="-3810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Proxima Nova"/>
              <a:buChar char="●"/>
            </a:pPr>
            <a:r>
              <a:rPr lang="en">
                <a:latin typeface="Proxima Nova"/>
                <a:ea typeface="Proxima Nova"/>
                <a:cs typeface="Proxima Nova"/>
                <a:sym typeface="Proxima Nova"/>
              </a:rPr>
              <a:t>Add a loop for safety – remember to wait for the button press!?</a:t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</p:txBody>
      </p:sp>
      <p:pic>
        <p:nvPicPr>
          <p:cNvPr id="262" name="Google Shape;262;g3b42d1ab7d6_0_4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171278" y="513250"/>
            <a:ext cx="1661025" cy="2984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6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Google Shape;267;g3b262500c8b_0_187"/>
          <p:cNvSpPr txBox="1"/>
          <p:nvPr>
            <p:ph type="title"/>
          </p:nvPr>
        </p:nvSpPr>
        <p:spPr>
          <a:xfrm>
            <a:off x="311700" y="297775"/>
            <a:ext cx="8520600" cy="623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11111"/>
              <a:buFont typeface="Arial"/>
              <a:buNone/>
            </a:pPr>
            <a:r>
              <a:rPr lang="en"/>
              <a:t>Objective #5 Activity</a:t>
            </a:r>
            <a:endParaRPr/>
          </a:p>
        </p:txBody>
      </p:sp>
      <p:sp>
        <p:nvSpPr>
          <p:cNvPr id="268" name="Google Shape;268;g3b262500c8b_0_187"/>
          <p:cNvSpPr txBox="1"/>
          <p:nvPr>
            <p:ph idx="1" type="body"/>
          </p:nvPr>
        </p:nvSpPr>
        <p:spPr>
          <a:xfrm>
            <a:off x="311700" y="866725"/>
            <a:ext cx="7084800" cy="3876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b="1" lang="en">
                <a:solidFill>
                  <a:srgbClr val="4EB748"/>
                </a:solidFill>
                <a:latin typeface="Montserrat"/>
                <a:ea typeface="Montserrat"/>
                <a:cs typeface="Montserrat"/>
                <a:sym typeface="Montserrat"/>
              </a:rPr>
              <a:t>DO THIS:</a:t>
            </a:r>
            <a:endParaRPr b="1">
              <a:solidFill>
                <a:srgbClr val="4EB748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</p:txBody>
      </p:sp>
      <p:pic>
        <p:nvPicPr>
          <p:cNvPr id="269" name="Google Shape;269;g3b262500c8b_0_18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171278" y="513250"/>
            <a:ext cx="1661025" cy="29847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70" name="Google Shape;270;g3b262500c8b_0_18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953175" y="921176"/>
            <a:ext cx="4871275" cy="3764150"/>
          </a:xfrm>
          <a:prstGeom prst="rect">
            <a:avLst/>
          </a:prstGeom>
          <a:noFill/>
          <a:ln>
            <a:noFill/>
          </a:ln>
        </p:spPr>
      </p:pic>
      <p:sp>
        <p:nvSpPr>
          <p:cNvPr id="271" name="Google Shape;271;g3b262500c8b_0_187"/>
          <p:cNvSpPr/>
          <p:nvPr/>
        </p:nvSpPr>
        <p:spPr>
          <a:xfrm>
            <a:off x="2279481" y="2605886"/>
            <a:ext cx="4871400" cy="372300"/>
          </a:xfrm>
          <a:prstGeom prst="roundRect">
            <a:avLst>
              <a:gd fmla="val 16667" name="adj"/>
            </a:avLst>
          </a:prstGeom>
          <a:noFill/>
          <a:ln cap="flat" cmpd="sng" w="2857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2" name="Google Shape;272;g3b262500c8b_0_187"/>
          <p:cNvSpPr/>
          <p:nvPr/>
        </p:nvSpPr>
        <p:spPr>
          <a:xfrm>
            <a:off x="2274350" y="3176830"/>
            <a:ext cx="4871400" cy="1264500"/>
          </a:xfrm>
          <a:prstGeom prst="roundRect">
            <a:avLst>
              <a:gd fmla="val 16667" name="adj"/>
            </a:avLst>
          </a:prstGeom>
          <a:noFill/>
          <a:ln cap="flat" cmpd="sng" w="2857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6" name="Shape 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Google Shape;277;g3b262500c8b_0_201"/>
          <p:cNvSpPr txBox="1"/>
          <p:nvPr>
            <p:ph type="title"/>
          </p:nvPr>
        </p:nvSpPr>
        <p:spPr>
          <a:xfrm>
            <a:off x="311700" y="297775"/>
            <a:ext cx="8520600" cy="623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11111"/>
              <a:buFont typeface="Arial"/>
              <a:buNone/>
            </a:pPr>
            <a:r>
              <a:rPr lang="en"/>
              <a:t>Objective #5 Activity</a:t>
            </a:r>
            <a:endParaRPr/>
          </a:p>
        </p:txBody>
      </p:sp>
      <p:sp>
        <p:nvSpPr>
          <p:cNvPr id="278" name="Google Shape;278;g3b262500c8b_0_201"/>
          <p:cNvSpPr txBox="1"/>
          <p:nvPr>
            <p:ph idx="1" type="body"/>
          </p:nvPr>
        </p:nvSpPr>
        <p:spPr>
          <a:xfrm>
            <a:off x="311700" y="866725"/>
            <a:ext cx="6034500" cy="3876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b="1" lang="en">
                <a:solidFill>
                  <a:srgbClr val="4EB748"/>
                </a:solidFill>
                <a:latin typeface="Montserrat"/>
                <a:ea typeface="Montserrat"/>
                <a:cs typeface="Montserrat"/>
                <a:sym typeface="Montserrat"/>
              </a:rPr>
              <a:t>DO THIS:</a:t>
            </a:r>
            <a:endParaRPr b="1">
              <a:solidFill>
                <a:srgbClr val="4EB748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3810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Proxima Nova"/>
              <a:buChar char="●"/>
            </a:pPr>
            <a:r>
              <a:rPr lang="en">
                <a:latin typeface="Proxima Nova"/>
                <a:ea typeface="Proxima Nova"/>
                <a:cs typeface="Proxima Nova"/>
                <a:sym typeface="Proxima Nova"/>
              </a:rPr>
              <a:t>Enable the motors</a:t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  <a:p>
            <a:pPr indent="-3810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Proxima Nova"/>
              <a:buChar char="●"/>
            </a:pPr>
            <a:r>
              <a:rPr lang="en">
                <a:latin typeface="Proxima Nova"/>
                <a:ea typeface="Proxima Nova"/>
                <a:cs typeface="Proxima Nova"/>
                <a:sym typeface="Proxima Nova"/>
              </a:rPr>
              <a:t>Add an if/elif/else block to the code to control movement.</a:t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  <a:p>
            <a:pPr indent="-3429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Font typeface="Proxima Nova"/>
              <a:buChar char="○"/>
            </a:pPr>
            <a:r>
              <a:rPr lang="en">
                <a:latin typeface="Proxima Nova"/>
                <a:ea typeface="Proxima Nova"/>
                <a:cs typeface="Proxima Nova"/>
                <a:sym typeface="Proxima Nova"/>
              </a:rPr>
              <a:t>If LEFT sensor (0) detects a line (TRUE) then turn left.</a:t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  <a:p>
            <a:pPr indent="-3429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Font typeface="Proxima Nova"/>
              <a:buChar char="○"/>
            </a:pPr>
            <a:r>
              <a:rPr lang="en">
                <a:latin typeface="Proxima Nova"/>
                <a:ea typeface="Proxima Nova"/>
                <a:cs typeface="Proxima Nova"/>
                <a:sym typeface="Proxima Nova"/>
              </a:rPr>
              <a:t>Else if RIGHT sensor (4) detects a line (TRUE) then turn right.</a:t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  <a:p>
            <a:pPr indent="-3429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Font typeface="Proxima Nova"/>
              <a:buChar char="○"/>
            </a:pPr>
            <a:r>
              <a:rPr lang="en">
                <a:latin typeface="Proxima Nova"/>
                <a:ea typeface="Proxima Nova"/>
                <a:cs typeface="Proxima Nova"/>
                <a:sym typeface="Proxima Nova"/>
              </a:rPr>
              <a:t>Else move forward.</a:t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</p:txBody>
      </p:sp>
      <p:pic>
        <p:nvPicPr>
          <p:cNvPr id="279" name="Google Shape;279;g3b262500c8b_0_20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171278" y="513250"/>
            <a:ext cx="1661025" cy="2984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3" name="Shape 2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4" name="Google Shape;284;g3be3428f2c4_0_16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171278" y="513250"/>
            <a:ext cx="1661025" cy="29847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85" name="Google Shape;285;g3be3428f2c4_0_16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904225" y="95250"/>
            <a:ext cx="5353050" cy="4953000"/>
          </a:xfrm>
          <a:prstGeom prst="rect">
            <a:avLst/>
          </a:prstGeom>
          <a:noFill/>
          <a:ln>
            <a:noFill/>
          </a:ln>
        </p:spPr>
      </p:pic>
      <p:sp>
        <p:nvSpPr>
          <p:cNvPr id="286" name="Google Shape;286;g3be3428f2c4_0_163"/>
          <p:cNvSpPr/>
          <p:nvPr/>
        </p:nvSpPr>
        <p:spPr>
          <a:xfrm>
            <a:off x="758150" y="1656500"/>
            <a:ext cx="5136600" cy="3324900"/>
          </a:xfrm>
          <a:prstGeom prst="roundRect">
            <a:avLst>
              <a:gd fmla="val 16667" name="adj"/>
            </a:avLst>
          </a:prstGeom>
          <a:noFill/>
          <a:ln cap="flat" cmpd="sng" w="2857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7" name="Google Shape;287;g3be3428f2c4_0_163"/>
          <p:cNvSpPr/>
          <p:nvPr/>
        </p:nvSpPr>
        <p:spPr>
          <a:xfrm>
            <a:off x="758150" y="0"/>
            <a:ext cx="5136600" cy="665100"/>
          </a:xfrm>
          <a:prstGeom prst="roundRect">
            <a:avLst>
              <a:gd fmla="val 16667" name="adj"/>
            </a:avLst>
          </a:prstGeom>
          <a:noFill/>
          <a:ln cap="flat" cmpd="sng" w="2857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1" name="Shape 2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" name="Google Shape;292;g3be3428f2c4_0_172"/>
          <p:cNvSpPr txBox="1"/>
          <p:nvPr>
            <p:ph type="title"/>
          </p:nvPr>
        </p:nvSpPr>
        <p:spPr>
          <a:xfrm>
            <a:off x="311700" y="297775"/>
            <a:ext cx="8520600" cy="623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11111"/>
              <a:buFont typeface="Arial"/>
              <a:buNone/>
            </a:pPr>
            <a:r>
              <a:rPr lang="en"/>
              <a:t>Objective #5 Activity</a:t>
            </a:r>
            <a:endParaRPr/>
          </a:p>
        </p:txBody>
      </p:sp>
      <p:sp>
        <p:nvSpPr>
          <p:cNvPr id="293" name="Google Shape;293;g3be3428f2c4_0_172"/>
          <p:cNvSpPr txBox="1"/>
          <p:nvPr>
            <p:ph idx="1" type="body"/>
          </p:nvPr>
        </p:nvSpPr>
        <p:spPr>
          <a:xfrm>
            <a:off x="311700" y="866725"/>
            <a:ext cx="6034500" cy="3876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b="1" lang="en">
                <a:solidFill>
                  <a:srgbClr val="4EB748"/>
                </a:solidFill>
                <a:latin typeface="Montserrat"/>
                <a:ea typeface="Montserrat"/>
                <a:cs typeface="Montserrat"/>
                <a:sym typeface="Montserrat"/>
              </a:rPr>
              <a:t>Try it</a:t>
            </a:r>
            <a:r>
              <a:rPr b="1" lang="en">
                <a:solidFill>
                  <a:srgbClr val="4EB748"/>
                </a:solidFill>
                <a:latin typeface="Montserrat"/>
                <a:ea typeface="Montserrat"/>
                <a:cs typeface="Montserrat"/>
                <a:sym typeface="Montserrat"/>
              </a:rPr>
              <a:t>:</a:t>
            </a:r>
            <a:endParaRPr b="1">
              <a:solidFill>
                <a:srgbClr val="4EB748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3810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Proxima Nova"/>
              <a:buChar char="●"/>
            </a:pPr>
            <a:r>
              <a:rPr lang="en">
                <a:latin typeface="Proxima Nova"/>
                <a:ea typeface="Proxima Nova"/>
                <a:cs typeface="Proxima Nova"/>
                <a:sym typeface="Proxima Nova"/>
              </a:rPr>
              <a:t>Place the ‘bot on a black line and run the code.</a:t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</p:txBody>
      </p:sp>
      <p:pic>
        <p:nvPicPr>
          <p:cNvPr id="294" name="Google Shape;294;g3be3428f2c4_0_17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171278" y="513250"/>
            <a:ext cx="1661025" cy="29847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95" name="Google Shape;295;g3be3428f2c4_0_172" title="S-LineBot.jp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340546" y="1897450"/>
            <a:ext cx="3385899" cy="24737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9" name="Shape 2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" name="Google Shape;300;g3be3428f2c4_0_178"/>
          <p:cNvSpPr txBox="1"/>
          <p:nvPr>
            <p:ph type="title"/>
          </p:nvPr>
        </p:nvSpPr>
        <p:spPr>
          <a:xfrm>
            <a:off x="311700" y="297775"/>
            <a:ext cx="8520600" cy="623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11111"/>
              <a:buFont typeface="Arial"/>
              <a:buNone/>
            </a:pPr>
            <a:r>
              <a:rPr lang="en"/>
              <a:t>Objective #5 Activity</a:t>
            </a:r>
            <a:endParaRPr/>
          </a:p>
        </p:txBody>
      </p:sp>
      <p:sp>
        <p:nvSpPr>
          <p:cNvPr id="301" name="Google Shape;301;g3be3428f2c4_0_178"/>
          <p:cNvSpPr txBox="1"/>
          <p:nvPr>
            <p:ph idx="1" type="body"/>
          </p:nvPr>
        </p:nvSpPr>
        <p:spPr>
          <a:xfrm>
            <a:off x="311700" y="866725"/>
            <a:ext cx="6640200" cy="3876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810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Proxima Nova"/>
              <a:buChar char="●"/>
            </a:pPr>
            <a:r>
              <a:rPr lang="en">
                <a:latin typeface="Proxima Nova"/>
                <a:ea typeface="Proxima Nova"/>
                <a:cs typeface="Proxima Nova"/>
                <a:sym typeface="Proxima Nova"/>
              </a:rPr>
              <a:t>Adjust the speed – try going faster!</a:t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  <a:p>
            <a:pPr indent="-3810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Proxima Nova"/>
              <a:buChar char="●"/>
            </a:pPr>
            <a:r>
              <a:rPr lang="en">
                <a:latin typeface="Proxima Nova"/>
                <a:ea typeface="Proxima Nova"/>
                <a:cs typeface="Proxima Nova"/>
                <a:sym typeface="Proxima Nova"/>
              </a:rPr>
              <a:t>Try different tracks:</a:t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  <a:p>
            <a:pPr indent="-3429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Font typeface="Proxima Nova"/>
              <a:buChar char="○"/>
            </a:pPr>
            <a:r>
              <a:rPr lang="en">
                <a:latin typeface="Proxima Nova"/>
                <a:ea typeface="Proxima Nova"/>
                <a:cs typeface="Proxima Nova"/>
                <a:sym typeface="Proxima Nova"/>
              </a:rPr>
              <a:t>Nice curves, sharp angles, gaps</a:t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  <a:p>
            <a:pPr indent="-3810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Proxima Nova"/>
              <a:buChar char="●"/>
            </a:pPr>
            <a:r>
              <a:rPr lang="en">
                <a:latin typeface="Proxima Nova"/>
                <a:ea typeface="Proxima Nova"/>
                <a:cs typeface="Proxima Nova"/>
                <a:sym typeface="Proxima Nova"/>
              </a:rPr>
              <a:t>Write your observations in your mission log.</a:t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</p:txBody>
      </p:sp>
      <p:pic>
        <p:nvPicPr>
          <p:cNvPr id="302" name="Google Shape;302;g3be3428f2c4_0_17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171278" y="513250"/>
            <a:ext cx="1661025" cy="2984775"/>
          </a:xfrm>
          <a:prstGeom prst="rect">
            <a:avLst/>
          </a:prstGeom>
          <a:noFill/>
          <a:ln>
            <a:noFill/>
          </a:ln>
        </p:spPr>
      </p:pic>
      <p:pic>
        <p:nvPicPr>
          <p:cNvPr id="303" name="Google Shape;303;g3be3428f2c4_0_178" title="track_winding.pn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-5400000">
            <a:off x="1169937" y="2407287"/>
            <a:ext cx="2043325" cy="2604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304" name="Google Shape;304;g3be3428f2c4_0_178" title="track_rect.png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 rot="-5400000">
            <a:off x="4019739" y="2400712"/>
            <a:ext cx="2041725" cy="26156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08" name="Shape 3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" name="Google Shape;309;g3b2558cca1a_0_74"/>
          <p:cNvSpPr txBox="1"/>
          <p:nvPr>
            <p:ph type="title"/>
          </p:nvPr>
        </p:nvSpPr>
        <p:spPr>
          <a:xfrm>
            <a:off x="311700" y="381915"/>
            <a:ext cx="8520600" cy="623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11111"/>
              <a:buFont typeface="Arial"/>
              <a:buNone/>
            </a:pPr>
            <a:r>
              <a:rPr lang="en"/>
              <a:t>Objective #6: Increased Reliability and Speed</a:t>
            </a:r>
            <a:endParaRPr/>
          </a:p>
        </p:txBody>
      </p:sp>
      <p:sp>
        <p:nvSpPr>
          <p:cNvPr id="310" name="Google Shape;310;g3b2558cca1a_0_74"/>
          <p:cNvSpPr txBox="1"/>
          <p:nvPr>
            <p:ph idx="1" type="body"/>
          </p:nvPr>
        </p:nvSpPr>
        <p:spPr>
          <a:xfrm>
            <a:off x="311700" y="940350"/>
            <a:ext cx="5459700" cy="3744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en">
                <a:latin typeface="Proxima Nova"/>
                <a:ea typeface="Proxima Nova"/>
                <a:cs typeface="Proxima Nova"/>
                <a:sym typeface="Proxima Nova"/>
              </a:rPr>
              <a:t>Not too bad!</a:t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  <a:p>
            <a:pPr indent="-3810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Proxima Nova"/>
              <a:buChar char="●"/>
            </a:pPr>
            <a:r>
              <a:rPr lang="en">
                <a:latin typeface="Proxima Nova"/>
                <a:ea typeface="Proxima Nova"/>
                <a:cs typeface="Proxima Nova"/>
                <a:sym typeface="Proxima Nova"/>
              </a:rPr>
              <a:t>Your ‘bot can navigate some pretty twisty roads.</a:t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  <a:p>
            <a:pPr indent="-3810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Proxima Nova"/>
              <a:buChar char="●"/>
            </a:pPr>
            <a:r>
              <a:rPr lang="en">
                <a:latin typeface="Proxima Nova"/>
                <a:ea typeface="Proxima Nova"/>
                <a:cs typeface="Proxima Nova"/>
                <a:sym typeface="Proxima Nova"/>
              </a:rPr>
              <a:t>Even with just two sensors.</a:t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  <a:p>
            <a:pPr indent="-3810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Proxima Nova"/>
              <a:buChar char="●"/>
            </a:pPr>
            <a:r>
              <a:rPr lang="en">
                <a:latin typeface="Proxima Nova"/>
                <a:ea typeface="Proxima Nova"/>
                <a:cs typeface="Proxima Nova"/>
                <a:sym typeface="Proxima Nova"/>
              </a:rPr>
              <a:t>But it has limitations.</a:t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  <a:p>
            <a:pPr indent="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t/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</p:txBody>
      </p:sp>
      <p:pic>
        <p:nvPicPr>
          <p:cNvPr id="311" name="Google Shape;311;g3b2558cca1a_0_74" title="snowboard_turn.jp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242575" y="1005324"/>
            <a:ext cx="2671950" cy="23913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15" name="Shape 3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" name="Google Shape;316;g3be3428f2c4_0_190"/>
          <p:cNvSpPr txBox="1"/>
          <p:nvPr>
            <p:ph type="title"/>
          </p:nvPr>
        </p:nvSpPr>
        <p:spPr>
          <a:xfrm>
            <a:off x="311700" y="381915"/>
            <a:ext cx="8520600" cy="623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11111"/>
              <a:buFont typeface="Arial"/>
              <a:buNone/>
            </a:pPr>
            <a:r>
              <a:rPr lang="en"/>
              <a:t>Objective #6: Increased Reliability and Speed</a:t>
            </a:r>
            <a:endParaRPr/>
          </a:p>
        </p:txBody>
      </p:sp>
      <p:sp>
        <p:nvSpPr>
          <p:cNvPr id="317" name="Google Shape;317;g3be3428f2c4_0_190"/>
          <p:cNvSpPr txBox="1"/>
          <p:nvPr>
            <p:ph idx="1" type="body"/>
          </p:nvPr>
        </p:nvSpPr>
        <p:spPr>
          <a:xfrm>
            <a:off x="311700" y="940350"/>
            <a:ext cx="5459700" cy="3744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en">
                <a:latin typeface="Proxima Nova"/>
                <a:ea typeface="Proxima Nova"/>
                <a:cs typeface="Proxima Nova"/>
                <a:sym typeface="Proxima Nova"/>
              </a:rPr>
              <a:t>You can make your </a:t>
            </a:r>
            <a:r>
              <a:rPr b="1" lang="en">
                <a:latin typeface="Proxima Nova"/>
                <a:ea typeface="Proxima Nova"/>
                <a:cs typeface="Proxima Nova"/>
                <a:sym typeface="Proxima Nova"/>
              </a:rPr>
              <a:t>Line Follower</a:t>
            </a:r>
            <a:r>
              <a:rPr lang="en">
                <a:latin typeface="Proxima Nova"/>
                <a:ea typeface="Proxima Nova"/>
                <a:cs typeface="Proxima Nova"/>
                <a:sym typeface="Proxima Nova"/>
              </a:rPr>
              <a:t> faster and better at tracking lines.</a:t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  <a:p>
            <a:pPr indent="-3810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Proxima Nova"/>
              <a:buChar char="●"/>
            </a:pPr>
            <a:r>
              <a:rPr lang="en">
                <a:latin typeface="Proxima Nova"/>
                <a:ea typeface="Proxima Nova"/>
                <a:cs typeface="Proxima Nova"/>
                <a:sym typeface="Proxima Nova"/>
              </a:rPr>
              <a:t>Just make some small changes to your code.</a:t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  <a:p>
            <a:pPr indent="-3810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Proxima Nova"/>
              <a:buChar char="●"/>
            </a:pPr>
            <a:r>
              <a:rPr lang="en">
                <a:latin typeface="Proxima Nova"/>
                <a:ea typeface="Proxima Nova"/>
                <a:cs typeface="Proxima Nova"/>
                <a:sym typeface="Proxima Nova"/>
              </a:rPr>
              <a:t>When does the ‘bot fail to follow the line?</a:t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  <a:p>
            <a:pPr indent="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t/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</p:txBody>
      </p:sp>
      <p:pic>
        <p:nvPicPr>
          <p:cNvPr id="318" name="Google Shape;318;g3be3428f2c4_0_190" title="snowboard_turn.jp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242575" y="1005324"/>
            <a:ext cx="2671950" cy="23913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g3b262500c8b_0_7"/>
          <p:cNvSpPr txBox="1"/>
          <p:nvPr>
            <p:ph type="title"/>
          </p:nvPr>
        </p:nvSpPr>
        <p:spPr>
          <a:xfrm>
            <a:off x="311700" y="445025"/>
            <a:ext cx="8520600" cy="623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rPr lang="en"/>
              <a:t>Mission 6: Line Follower</a:t>
            </a:r>
            <a:endParaRPr/>
          </a:p>
        </p:txBody>
      </p:sp>
      <p:sp>
        <p:nvSpPr>
          <p:cNvPr id="127" name="Google Shape;127;g3b262500c8b_0_7"/>
          <p:cNvSpPr txBox="1"/>
          <p:nvPr>
            <p:ph idx="1" type="body"/>
          </p:nvPr>
        </p:nvSpPr>
        <p:spPr>
          <a:xfrm>
            <a:off x="311700" y="1152475"/>
            <a:ext cx="5464500" cy="3805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 fontScale="92500"/>
          </a:bodyPr>
          <a:lstStyle/>
          <a:p>
            <a:pPr indent="0" lvl="0" marL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ct val="100000"/>
              <a:buNone/>
            </a:pPr>
            <a:r>
              <a:rPr lang="en">
                <a:latin typeface="Proxima Nova"/>
                <a:ea typeface="Proxima Nova"/>
                <a:cs typeface="Proxima Nova"/>
                <a:sym typeface="Proxima Nova"/>
              </a:rPr>
              <a:t>In this project you will build and refine a line following robot.</a:t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  <a:p>
            <a:pPr indent="-36957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Proxima Nova"/>
              <a:buChar char="●"/>
            </a:pPr>
            <a:r>
              <a:rPr lang="en">
                <a:latin typeface="Proxima Nova"/>
                <a:ea typeface="Proxima Nova"/>
                <a:cs typeface="Proxima Nova"/>
                <a:sym typeface="Proxima Nova"/>
              </a:rPr>
              <a:t>Line followers are a staple in robotics competitions, such as races or mazes.</a:t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  <a:p>
            <a:pPr indent="-36957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Proxima Nova"/>
              <a:buChar char="●"/>
            </a:pPr>
            <a:r>
              <a:rPr lang="en">
                <a:latin typeface="Proxima Nova"/>
                <a:ea typeface="Proxima Nova"/>
                <a:cs typeface="Proxima Nova"/>
                <a:sym typeface="Proxima Nova"/>
              </a:rPr>
              <a:t>But even basic line followers aren’t just for competitions!</a:t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  <a:p>
            <a:pPr indent="-36957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Proxima Nova"/>
              <a:buChar char="●"/>
            </a:pPr>
            <a:r>
              <a:rPr lang="en">
                <a:latin typeface="Proxima Nova"/>
                <a:ea typeface="Proxima Nova"/>
                <a:cs typeface="Proxima Nova"/>
                <a:sym typeface="Proxima Nova"/>
              </a:rPr>
              <a:t>Robots that zip through warehouses often follow lines as they pick up items you order when shopping online.</a:t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</p:txBody>
      </p:sp>
      <p:pic>
        <p:nvPicPr>
          <p:cNvPr id="128" name="Google Shape;128;g3b262500c8b_0_7" title="Roadway.jpg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928600" y="1220825"/>
            <a:ext cx="3063000" cy="204455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22" name="Shape 3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3" name="Google Shape;323;g3be3428f2c4_0_196"/>
          <p:cNvSpPr txBox="1"/>
          <p:nvPr>
            <p:ph type="title"/>
          </p:nvPr>
        </p:nvSpPr>
        <p:spPr>
          <a:xfrm>
            <a:off x="311700" y="381915"/>
            <a:ext cx="8520600" cy="623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11111"/>
              <a:buFont typeface="Arial"/>
              <a:buNone/>
            </a:pPr>
            <a:r>
              <a:rPr lang="en"/>
              <a:t>Objective #6: Increased Reliability and Speed</a:t>
            </a:r>
            <a:endParaRPr/>
          </a:p>
        </p:txBody>
      </p:sp>
      <p:sp>
        <p:nvSpPr>
          <p:cNvPr id="324" name="Google Shape;324;g3be3428f2c4_0_196"/>
          <p:cNvSpPr txBox="1"/>
          <p:nvPr>
            <p:ph idx="1" type="body"/>
          </p:nvPr>
        </p:nvSpPr>
        <p:spPr>
          <a:xfrm>
            <a:off x="311700" y="940350"/>
            <a:ext cx="5459700" cy="3744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Proxima Nova"/>
                <a:ea typeface="Proxima Nova"/>
                <a:cs typeface="Proxima Nova"/>
                <a:sym typeface="Proxima Nova"/>
              </a:rPr>
              <a:t>What if your ‘bot overshoots the line?</a:t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  <a:p>
            <a:pPr indent="-3810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Proxima Nova"/>
              <a:buChar char="●"/>
            </a:pPr>
            <a:r>
              <a:rPr lang="en">
                <a:latin typeface="Proxima Nova"/>
                <a:ea typeface="Proxima Nova"/>
                <a:cs typeface="Proxima Nova"/>
                <a:sym typeface="Proxima Nova"/>
              </a:rPr>
              <a:t>Once it is off the line, it is back to “Move Forward.”</a:t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  <a:p>
            <a:pPr indent="-3810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Proxima Nova"/>
              <a:buChar char="●"/>
            </a:pPr>
            <a:r>
              <a:rPr lang="en">
                <a:latin typeface="Proxima Nova"/>
                <a:ea typeface="Proxima Nova"/>
                <a:cs typeface="Proxima Nova"/>
                <a:sym typeface="Proxima Nova"/>
              </a:rPr>
              <a:t>So the slightest overshoot when turning can send the ‘bot off the line.</a:t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  <a:p>
            <a:pPr indent="-3810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Proxima Nova"/>
              <a:buChar char="●"/>
            </a:pPr>
            <a:r>
              <a:rPr lang="en">
                <a:latin typeface="Proxima Nova"/>
                <a:ea typeface="Proxima Nova"/>
                <a:cs typeface="Proxima Nova"/>
                <a:sym typeface="Proxima Nova"/>
              </a:rPr>
              <a:t>Then it keeps going!</a:t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  <a:p>
            <a:pPr indent="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t/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</p:txBody>
      </p:sp>
      <p:pic>
        <p:nvPicPr>
          <p:cNvPr id="325" name="Google Shape;325;g3be3428f2c4_0_196" title="snowboard_turn.jp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242575" y="1005324"/>
            <a:ext cx="2671950" cy="23913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29" name="Shape 3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0" name="Google Shape;330;g3be3428f2c4_0_202"/>
          <p:cNvSpPr txBox="1"/>
          <p:nvPr>
            <p:ph type="title"/>
          </p:nvPr>
        </p:nvSpPr>
        <p:spPr>
          <a:xfrm>
            <a:off x="311700" y="381915"/>
            <a:ext cx="8520600" cy="623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11111"/>
              <a:buFont typeface="Arial"/>
              <a:buNone/>
            </a:pPr>
            <a:r>
              <a:rPr lang="en"/>
              <a:t>Objective #6: Increased Reliability and Speed</a:t>
            </a:r>
            <a:endParaRPr/>
          </a:p>
        </p:txBody>
      </p:sp>
      <p:sp>
        <p:nvSpPr>
          <p:cNvPr id="331" name="Google Shape;331;g3be3428f2c4_0_202"/>
          <p:cNvSpPr txBox="1"/>
          <p:nvPr>
            <p:ph idx="1" type="body"/>
          </p:nvPr>
        </p:nvSpPr>
        <p:spPr>
          <a:xfrm>
            <a:off x="311700" y="940350"/>
            <a:ext cx="5459700" cy="3744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Proxima Nova"/>
                <a:ea typeface="Proxima Nova"/>
                <a:cs typeface="Proxima Nova"/>
                <a:sym typeface="Proxima Nova"/>
              </a:rPr>
              <a:t>One fix is to keep turning when the line is lost, until it is found again.</a:t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  <a:p>
            <a:pPr indent="-3810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Proxima Nova"/>
              <a:buChar char="●"/>
            </a:pPr>
            <a:r>
              <a:rPr lang="en">
                <a:latin typeface="Proxima Nova"/>
                <a:ea typeface="Proxima Nova"/>
                <a:cs typeface="Proxima Nova"/>
                <a:sym typeface="Proxima Nova"/>
              </a:rPr>
              <a:t>Only move forward if you are on a line!</a:t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  <a:p>
            <a:pPr indent="-3810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Proxima Nova"/>
              <a:buChar char="●"/>
            </a:pPr>
            <a:r>
              <a:rPr lang="en">
                <a:latin typeface="Proxima Nova"/>
                <a:ea typeface="Proxima Nova"/>
                <a:cs typeface="Proxima Nova"/>
                <a:sym typeface="Proxima Nova"/>
              </a:rPr>
              <a:t>Use the middle three sensors to confirm you are on a line.</a:t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  <a:p>
            <a:pPr indent="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t/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</p:txBody>
      </p:sp>
      <p:pic>
        <p:nvPicPr>
          <p:cNvPr id="332" name="Google Shape;332;g3be3428f2c4_0_202" title="snowboard_turn.jp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242575" y="1005324"/>
            <a:ext cx="2671950" cy="23913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36" name="Shape 3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" name="Google Shape;337;g3be3428f2c4_0_214"/>
          <p:cNvSpPr txBox="1"/>
          <p:nvPr>
            <p:ph type="title"/>
          </p:nvPr>
        </p:nvSpPr>
        <p:spPr>
          <a:xfrm>
            <a:off x="311700" y="381915"/>
            <a:ext cx="8520600" cy="623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11111"/>
              <a:buFont typeface="Arial"/>
              <a:buNone/>
            </a:pPr>
            <a:r>
              <a:rPr lang="en"/>
              <a:t>Objective #6: </a:t>
            </a:r>
            <a:r>
              <a:rPr lang="en"/>
              <a:t>Increased Reliability and Speed</a:t>
            </a:r>
            <a:endParaRPr/>
          </a:p>
        </p:txBody>
      </p:sp>
      <p:sp>
        <p:nvSpPr>
          <p:cNvPr id="338" name="Google Shape;338;g3be3428f2c4_0_214"/>
          <p:cNvSpPr txBox="1"/>
          <p:nvPr>
            <p:ph idx="1" type="body"/>
          </p:nvPr>
        </p:nvSpPr>
        <p:spPr>
          <a:xfrm>
            <a:off x="311700" y="940350"/>
            <a:ext cx="8315400" cy="330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b="1" lang="en">
                <a:solidFill>
                  <a:srgbClr val="0000FF"/>
                </a:solidFill>
                <a:latin typeface="Proxima Nova"/>
                <a:ea typeface="Proxima Nova"/>
                <a:cs typeface="Proxima Nova"/>
                <a:sym typeface="Proxima Nova"/>
              </a:rPr>
              <a:t>Concept:</a:t>
            </a:r>
            <a:r>
              <a:rPr b="1" lang="en">
                <a:latin typeface="Proxima Nova"/>
                <a:ea typeface="Proxima Nova"/>
                <a:cs typeface="Proxima Nova"/>
                <a:sym typeface="Proxima Nova"/>
              </a:rPr>
              <a:t> </a:t>
            </a:r>
            <a:r>
              <a:rPr b="1" i="1" lang="en">
                <a:latin typeface="Proxima Nova"/>
                <a:ea typeface="Proxima Nova"/>
                <a:cs typeface="Proxima Nova"/>
                <a:sym typeface="Proxima Nova"/>
              </a:rPr>
              <a:t>logical operators</a:t>
            </a:r>
            <a:endParaRPr b="1" i="1">
              <a:latin typeface="Proxima Nova"/>
              <a:ea typeface="Proxima Nova"/>
              <a:cs typeface="Proxima Nova"/>
              <a:sym typeface="Proxima Nova"/>
            </a:endParaRPr>
          </a:p>
          <a:p>
            <a:pPr indent="-3810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Proxima Nova"/>
              <a:buChar char="●"/>
            </a:pPr>
            <a:r>
              <a:rPr lang="en">
                <a:latin typeface="Proxima Nova"/>
                <a:ea typeface="Proxima Nova"/>
                <a:cs typeface="Proxima Nova"/>
                <a:sym typeface="Proxima Nova"/>
              </a:rPr>
              <a:t>Sometimes you need to look at more than one condition.</a:t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  <a:p>
            <a:pPr indent="-3810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Proxima Nova"/>
              <a:buChar char="●"/>
            </a:pPr>
            <a:r>
              <a:rPr lang="en">
                <a:latin typeface="Proxima Nova"/>
                <a:ea typeface="Proxima Nova"/>
                <a:cs typeface="Proxima Nova"/>
                <a:sym typeface="Proxima Nova"/>
              </a:rPr>
              <a:t>To allow for multiple conditions, use a logical operator:</a:t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  <a:p>
            <a:pPr indent="-3810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Proxima Nova"/>
              <a:buChar char="●"/>
            </a:pPr>
            <a:r>
              <a:rPr lang="en">
                <a:latin typeface="Proxima Nova"/>
                <a:ea typeface="Proxima Nova"/>
                <a:cs typeface="Proxima Nova"/>
                <a:sym typeface="Proxima Nova"/>
              </a:rPr>
              <a:t>Two logical operators are </a:t>
            </a:r>
            <a:r>
              <a:rPr b="1" lang="en">
                <a:solidFill>
                  <a:srgbClr val="0000FF"/>
                </a:solidFill>
                <a:latin typeface="Consolas"/>
                <a:ea typeface="Consolas"/>
                <a:cs typeface="Consolas"/>
                <a:sym typeface="Consolas"/>
              </a:rPr>
              <a:t>and</a:t>
            </a:r>
            <a:r>
              <a:rPr lang="en">
                <a:latin typeface="Proxima Nova"/>
                <a:ea typeface="Proxima Nova"/>
                <a:cs typeface="Proxima Nova"/>
                <a:sym typeface="Proxima Nova"/>
              </a:rPr>
              <a:t> and </a:t>
            </a:r>
            <a:r>
              <a:rPr b="1" lang="en">
                <a:solidFill>
                  <a:srgbClr val="0000FF"/>
                </a:solidFill>
                <a:latin typeface="Consolas"/>
                <a:ea typeface="Consolas"/>
                <a:cs typeface="Consolas"/>
                <a:sym typeface="Consolas"/>
              </a:rPr>
              <a:t>or</a:t>
            </a:r>
            <a:endParaRPr b="1">
              <a:solidFill>
                <a:srgbClr val="0000FF"/>
              </a:solidFill>
              <a:latin typeface="Consolas"/>
              <a:ea typeface="Consolas"/>
              <a:cs typeface="Consolas"/>
              <a:sym typeface="Consolas"/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42" name="Shape 3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3" name="Google Shape;343;g3be3428f2c4_0_220"/>
          <p:cNvSpPr txBox="1"/>
          <p:nvPr>
            <p:ph type="title"/>
          </p:nvPr>
        </p:nvSpPr>
        <p:spPr>
          <a:xfrm>
            <a:off x="311700" y="381915"/>
            <a:ext cx="8520600" cy="623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11111"/>
              <a:buFont typeface="Arial"/>
              <a:buNone/>
            </a:pPr>
            <a:r>
              <a:rPr lang="en"/>
              <a:t>Objective #6: Increased Reliability and Speed</a:t>
            </a:r>
            <a:endParaRPr/>
          </a:p>
        </p:txBody>
      </p:sp>
      <p:sp>
        <p:nvSpPr>
          <p:cNvPr id="344" name="Google Shape;344;g3be3428f2c4_0_220"/>
          <p:cNvSpPr txBox="1"/>
          <p:nvPr>
            <p:ph idx="1" type="body"/>
          </p:nvPr>
        </p:nvSpPr>
        <p:spPr>
          <a:xfrm>
            <a:off x="311700" y="940350"/>
            <a:ext cx="4404600" cy="330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b="1" lang="en">
                <a:solidFill>
                  <a:srgbClr val="0000FF"/>
                </a:solidFill>
                <a:latin typeface="Proxima Nova"/>
                <a:ea typeface="Proxima Nova"/>
                <a:cs typeface="Proxima Nova"/>
                <a:sym typeface="Proxima Nova"/>
              </a:rPr>
              <a:t>Concept:</a:t>
            </a:r>
            <a:r>
              <a:rPr b="1" lang="en">
                <a:latin typeface="Proxima Nova"/>
                <a:ea typeface="Proxima Nova"/>
                <a:cs typeface="Proxima Nova"/>
                <a:sym typeface="Proxima Nova"/>
              </a:rPr>
              <a:t> </a:t>
            </a:r>
            <a:r>
              <a:rPr b="1" i="1" lang="en">
                <a:latin typeface="Proxima Nova"/>
                <a:ea typeface="Proxima Nova"/>
                <a:cs typeface="Proxima Nova"/>
                <a:sym typeface="Proxima Nova"/>
              </a:rPr>
              <a:t>logical operators</a:t>
            </a:r>
            <a:endParaRPr b="1" i="1">
              <a:latin typeface="Proxima Nova"/>
              <a:ea typeface="Proxima Nova"/>
              <a:cs typeface="Proxima Nova"/>
              <a:sym typeface="Proxima Nova"/>
            </a:endParaRPr>
          </a:p>
          <a:p>
            <a:pPr indent="-3810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Proxima Nova"/>
              <a:buChar char="●"/>
            </a:pPr>
            <a:r>
              <a:rPr lang="en">
                <a:latin typeface="Proxima Nova"/>
                <a:ea typeface="Proxima Nova"/>
                <a:cs typeface="Proxima Nova"/>
                <a:sym typeface="Proxima Nova"/>
              </a:rPr>
              <a:t>When using </a:t>
            </a:r>
            <a:r>
              <a:rPr b="1" lang="en">
                <a:solidFill>
                  <a:srgbClr val="0000FF"/>
                </a:solidFill>
                <a:latin typeface="Consolas"/>
                <a:ea typeface="Consolas"/>
                <a:cs typeface="Consolas"/>
                <a:sym typeface="Consolas"/>
              </a:rPr>
              <a:t>and</a:t>
            </a:r>
            <a:r>
              <a:rPr lang="en">
                <a:latin typeface="Proxima Nova"/>
                <a:ea typeface="Proxima Nova"/>
                <a:cs typeface="Proxima Nova"/>
                <a:sym typeface="Proxima Nova"/>
              </a:rPr>
              <a:t>, all conditions must be true for the comparison to be true.</a:t>
            </a:r>
            <a:endParaRPr b="1">
              <a:solidFill>
                <a:srgbClr val="0000FF"/>
              </a:solidFill>
              <a:latin typeface="Consolas"/>
              <a:ea typeface="Consolas"/>
              <a:cs typeface="Consolas"/>
              <a:sym typeface="Consolas"/>
            </a:endParaRPr>
          </a:p>
        </p:txBody>
      </p:sp>
      <p:graphicFrame>
        <p:nvGraphicFramePr>
          <p:cNvPr id="345" name="Google Shape;345;g3be3428f2c4_0_220"/>
          <p:cNvGraphicFramePr/>
          <p:nvPr/>
        </p:nvGraphicFramePr>
        <p:xfrm>
          <a:off x="4941525" y="105755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{94C83827-9154-4A8A-B74D-A34E6ED04B11}</a:tableStyleId>
              </a:tblPr>
              <a:tblGrid>
                <a:gridCol w="1296925"/>
                <a:gridCol w="1296925"/>
                <a:gridCol w="1296925"/>
              </a:tblGrid>
              <a:tr h="55502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Consolas"/>
                          <a:ea typeface="Consolas"/>
                          <a:cs typeface="Consolas"/>
                          <a:sym typeface="Consolas"/>
                        </a:rPr>
                        <a:t>Condition 1</a:t>
                      </a:r>
                      <a:br>
                        <a:rPr lang="en">
                          <a:latin typeface="Consolas"/>
                          <a:ea typeface="Consolas"/>
                          <a:cs typeface="Consolas"/>
                          <a:sym typeface="Consolas"/>
                        </a:rPr>
                      </a:br>
                      <a:r>
                        <a:rPr lang="en">
                          <a:latin typeface="Consolas"/>
                          <a:ea typeface="Consolas"/>
                          <a:cs typeface="Consolas"/>
                          <a:sym typeface="Consolas"/>
                        </a:rPr>
                        <a:t>     A</a:t>
                      </a:r>
                      <a:endParaRPr>
                        <a:latin typeface="Consolas"/>
                        <a:ea typeface="Consolas"/>
                        <a:cs typeface="Consolas"/>
                        <a:sym typeface="Consolas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Consolas"/>
                          <a:ea typeface="Consolas"/>
                          <a:cs typeface="Consolas"/>
                          <a:sym typeface="Consolas"/>
                        </a:rPr>
                        <a:t>Condition 2</a:t>
                      </a:r>
                      <a:br>
                        <a:rPr lang="en">
                          <a:latin typeface="Consolas"/>
                          <a:ea typeface="Consolas"/>
                          <a:cs typeface="Consolas"/>
                          <a:sym typeface="Consolas"/>
                        </a:rPr>
                      </a:br>
                      <a:r>
                        <a:rPr lang="en">
                          <a:latin typeface="Consolas"/>
                          <a:ea typeface="Consolas"/>
                          <a:cs typeface="Consolas"/>
                          <a:sym typeface="Consolas"/>
                        </a:rPr>
                        <a:t>     B</a:t>
                      </a:r>
                      <a:endParaRPr>
                        <a:latin typeface="Consolas"/>
                        <a:ea typeface="Consolas"/>
                        <a:cs typeface="Consolas"/>
                        <a:sym typeface="Consolas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Consolas"/>
                          <a:ea typeface="Consolas"/>
                          <a:cs typeface="Consolas"/>
                          <a:sym typeface="Consolas"/>
                        </a:rPr>
                        <a:t>Comparison</a:t>
                      </a:r>
                      <a:br>
                        <a:rPr lang="en">
                          <a:latin typeface="Consolas"/>
                          <a:ea typeface="Consolas"/>
                          <a:cs typeface="Consolas"/>
                          <a:sym typeface="Consolas"/>
                        </a:rPr>
                      </a:br>
                      <a:r>
                        <a:rPr lang="en">
                          <a:latin typeface="Consolas"/>
                          <a:ea typeface="Consolas"/>
                          <a:cs typeface="Consolas"/>
                          <a:sym typeface="Consolas"/>
                        </a:rPr>
                        <a:t> A and B</a:t>
                      </a:r>
                      <a:endParaRPr>
                        <a:latin typeface="Consolas"/>
                        <a:ea typeface="Consolas"/>
                        <a:cs typeface="Consolas"/>
                        <a:sym typeface="Consolas"/>
                      </a:endParaRPr>
                    </a:p>
                  </a:txBody>
                  <a:tcPr marT="91425" marB="91425" marR="91425" marL="91425"/>
                </a:tc>
              </a:tr>
              <a:tr h="555025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Consolas"/>
                          <a:ea typeface="Consolas"/>
                          <a:cs typeface="Consolas"/>
                          <a:sym typeface="Consolas"/>
                        </a:rPr>
                        <a:t>True</a:t>
                      </a:r>
                      <a:endParaRPr>
                        <a:latin typeface="Consolas"/>
                        <a:ea typeface="Consolas"/>
                        <a:cs typeface="Consolas"/>
                        <a:sym typeface="Consolas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Consolas"/>
                          <a:ea typeface="Consolas"/>
                          <a:cs typeface="Consolas"/>
                          <a:sym typeface="Consolas"/>
                        </a:rPr>
                        <a:t>True</a:t>
                      </a:r>
                      <a:endParaRPr>
                        <a:latin typeface="Consolas"/>
                        <a:ea typeface="Consolas"/>
                        <a:cs typeface="Consolas"/>
                        <a:sym typeface="Consolas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Consolas"/>
                          <a:ea typeface="Consolas"/>
                          <a:cs typeface="Consolas"/>
                          <a:sym typeface="Consolas"/>
                        </a:rPr>
                        <a:t>True</a:t>
                      </a:r>
                      <a:endParaRPr>
                        <a:latin typeface="Consolas"/>
                        <a:ea typeface="Consolas"/>
                        <a:cs typeface="Consolas"/>
                        <a:sym typeface="Consolas"/>
                      </a:endParaRPr>
                    </a:p>
                  </a:txBody>
                  <a:tcPr marT="91425" marB="91425" marR="91425" marL="91425"/>
                </a:tc>
              </a:tr>
              <a:tr h="555025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Consolas"/>
                          <a:ea typeface="Consolas"/>
                          <a:cs typeface="Consolas"/>
                          <a:sym typeface="Consolas"/>
                        </a:rPr>
                        <a:t>True</a:t>
                      </a:r>
                      <a:endParaRPr>
                        <a:latin typeface="Consolas"/>
                        <a:ea typeface="Consolas"/>
                        <a:cs typeface="Consolas"/>
                        <a:sym typeface="Consolas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Consolas"/>
                          <a:ea typeface="Consolas"/>
                          <a:cs typeface="Consolas"/>
                          <a:sym typeface="Consolas"/>
                        </a:rPr>
                        <a:t>False</a:t>
                      </a:r>
                      <a:endParaRPr>
                        <a:latin typeface="Consolas"/>
                        <a:ea typeface="Consolas"/>
                        <a:cs typeface="Consolas"/>
                        <a:sym typeface="Consolas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Consolas"/>
                          <a:ea typeface="Consolas"/>
                          <a:cs typeface="Consolas"/>
                          <a:sym typeface="Consolas"/>
                        </a:rPr>
                        <a:t>False</a:t>
                      </a:r>
                      <a:endParaRPr>
                        <a:latin typeface="Consolas"/>
                        <a:ea typeface="Consolas"/>
                        <a:cs typeface="Consolas"/>
                        <a:sym typeface="Consolas"/>
                      </a:endParaRPr>
                    </a:p>
                  </a:txBody>
                  <a:tcPr marT="91425" marB="91425" marR="91425" marL="91425"/>
                </a:tc>
              </a:tr>
              <a:tr h="555025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Consolas"/>
                          <a:ea typeface="Consolas"/>
                          <a:cs typeface="Consolas"/>
                          <a:sym typeface="Consolas"/>
                        </a:rPr>
                        <a:t>False</a:t>
                      </a:r>
                      <a:endParaRPr>
                        <a:latin typeface="Consolas"/>
                        <a:ea typeface="Consolas"/>
                        <a:cs typeface="Consolas"/>
                        <a:sym typeface="Consolas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Consolas"/>
                          <a:ea typeface="Consolas"/>
                          <a:cs typeface="Consolas"/>
                          <a:sym typeface="Consolas"/>
                        </a:rPr>
                        <a:t>True</a:t>
                      </a:r>
                      <a:endParaRPr>
                        <a:latin typeface="Consolas"/>
                        <a:ea typeface="Consolas"/>
                        <a:cs typeface="Consolas"/>
                        <a:sym typeface="Consolas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Consolas"/>
                          <a:ea typeface="Consolas"/>
                          <a:cs typeface="Consolas"/>
                          <a:sym typeface="Consolas"/>
                        </a:rPr>
                        <a:t>False</a:t>
                      </a:r>
                      <a:endParaRPr>
                        <a:latin typeface="Consolas"/>
                        <a:ea typeface="Consolas"/>
                        <a:cs typeface="Consolas"/>
                        <a:sym typeface="Consolas"/>
                      </a:endParaRPr>
                    </a:p>
                  </a:txBody>
                  <a:tcPr marT="91425" marB="91425" marR="91425" marL="91425"/>
                </a:tc>
              </a:tr>
              <a:tr h="555025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Consolas"/>
                          <a:ea typeface="Consolas"/>
                          <a:cs typeface="Consolas"/>
                          <a:sym typeface="Consolas"/>
                        </a:rPr>
                        <a:t>False</a:t>
                      </a:r>
                      <a:endParaRPr>
                        <a:latin typeface="Consolas"/>
                        <a:ea typeface="Consolas"/>
                        <a:cs typeface="Consolas"/>
                        <a:sym typeface="Consolas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Consolas"/>
                          <a:ea typeface="Consolas"/>
                          <a:cs typeface="Consolas"/>
                          <a:sym typeface="Consolas"/>
                        </a:rPr>
                        <a:t>False</a:t>
                      </a:r>
                      <a:endParaRPr>
                        <a:latin typeface="Consolas"/>
                        <a:ea typeface="Consolas"/>
                        <a:cs typeface="Consolas"/>
                        <a:sym typeface="Consolas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Consolas"/>
                          <a:ea typeface="Consolas"/>
                          <a:cs typeface="Consolas"/>
                          <a:sym typeface="Consolas"/>
                        </a:rPr>
                        <a:t>False</a:t>
                      </a:r>
                      <a:endParaRPr>
                        <a:latin typeface="Consolas"/>
                        <a:ea typeface="Consolas"/>
                        <a:cs typeface="Consolas"/>
                        <a:sym typeface="Consolas"/>
                      </a:endParaRPr>
                    </a:p>
                  </a:txBody>
                  <a:tcPr marT="91425" marB="91425" marR="91425" marL="91425"/>
                </a:tc>
              </a:tr>
            </a:tbl>
          </a:graphicData>
        </a:graphic>
      </p:graphicFrame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49" name="Shape 3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0" name="Google Shape;350;g3be3428f2c4_0_226"/>
          <p:cNvSpPr txBox="1"/>
          <p:nvPr>
            <p:ph type="title"/>
          </p:nvPr>
        </p:nvSpPr>
        <p:spPr>
          <a:xfrm>
            <a:off x="311700" y="381915"/>
            <a:ext cx="8520600" cy="623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11111"/>
              <a:buFont typeface="Arial"/>
              <a:buNone/>
            </a:pPr>
            <a:r>
              <a:rPr lang="en"/>
              <a:t>Objective #6: Increased Reliability and Speed</a:t>
            </a:r>
            <a:endParaRPr/>
          </a:p>
        </p:txBody>
      </p:sp>
      <p:sp>
        <p:nvSpPr>
          <p:cNvPr id="351" name="Google Shape;351;g3be3428f2c4_0_226"/>
          <p:cNvSpPr txBox="1"/>
          <p:nvPr>
            <p:ph idx="1" type="body"/>
          </p:nvPr>
        </p:nvSpPr>
        <p:spPr>
          <a:xfrm>
            <a:off x="311700" y="940350"/>
            <a:ext cx="4404600" cy="330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b="1" lang="en">
                <a:solidFill>
                  <a:srgbClr val="0000FF"/>
                </a:solidFill>
                <a:latin typeface="Proxima Nova"/>
                <a:ea typeface="Proxima Nova"/>
                <a:cs typeface="Proxima Nova"/>
                <a:sym typeface="Proxima Nova"/>
              </a:rPr>
              <a:t>Concept:</a:t>
            </a:r>
            <a:r>
              <a:rPr b="1" lang="en">
                <a:latin typeface="Proxima Nova"/>
                <a:ea typeface="Proxima Nova"/>
                <a:cs typeface="Proxima Nova"/>
                <a:sym typeface="Proxima Nova"/>
              </a:rPr>
              <a:t> </a:t>
            </a:r>
            <a:r>
              <a:rPr b="1" i="1" lang="en">
                <a:latin typeface="Proxima Nova"/>
                <a:ea typeface="Proxima Nova"/>
                <a:cs typeface="Proxima Nova"/>
                <a:sym typeface="Proxima Nova"/>
              </a:rPr>
              <a:t>logical operators</a:t>
            </a:r>
            <a:endParaRPr b="1" i="1">
              <a:latin typeface="Proxima Nova"/>
              <a:ea typeface="Proxima Nova"/>
              <a:cs typeface="Proxima Nova"/>
              <a:sym typeface="Proxima Nova"/>
            </a:endParaRPr>
          </a:p>
          <a:p>
            <a:pPr indent="-3810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Proxima Nova"/>
              <a:buChar char="●"/>
            </a:pPr>
            <a:r>
              <a:rPr lang="en">
                <a:latin typeface="Proxima Nova"/>
                <a:ea typeface="Proxima Nova"/>
                <a:cs typeface="Proxima Nova"/>
                <a:sym typeface="Proxima Nova"/>
              </a:rPr>
              <a:t>When using </a:t>
            </a:r>
            <a:r>
              <a:rPr b="1" lang="en">
                <a:solidFill>
                  <a:srgbClr val="0000FF"/>
                </a:solidFill>
                <a:latin typeface="Consolas"/>
                <a:ea typeface="Consolas"/>
                <a:cs typeface="Consolas"/>
                <a:sym typeface="Consolas"/>
              </a:rPr>
              <a:t>or</a:t>
            </a:r>
            <a:r>
              <a:rPr lang="en">
                <a:latin typeface="Proxima Nova"/>
                <a:ea typeface="Proxima Nova"/>
                <a:cs typeface="Proxima Nova"/>
                <a:sym typeface="Proxima Nova"/>
              </a:rPr>
              <a:t>, only one condition must be true for the comparison to be true.</a:t>
            </a:r>
            <a:endParaRPr b="1">
              <a:solidFill>
                <a:srgbClr val="0000FF"/>
              </a:solidFill>
              <a:latin typeface="Consolas"/>
              <a:ea typeface="Consolas"/>
              <a:cs typeface="Consolas"/>
              <a:sym typeface="Consolas"/>
            </a:endParaRPr>
          </a:p>
        </p:txBody>
      </p:sp>
      <p:graphicFrame>
        <p:nvGraphicFramePr>
          <p:cNvPr id="352" name="Google Shape;352;g3be3428f2c4_0_226"/>
          <p:cNvGraphicFramePr/>
          <p:nvPr/>
        </p:nvGraphicFramePr>
        <p:xfrm>
          <a:off x="4941525" y="105755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{94C83827-9154-4A8A-B74D-A34E6ED04B11}</a:tableStyleId>
              </a:tblPr>
              <a:tblGrid>
                <a:gridCol w="1296925"/>
                <a:gridCol w="1296925"/>
                <a:gridCol w="1296925"/>
              </a:tblGrid>
              <a:tr h="55502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Consolas"/>
                          <a:ea typeface="Consolas"/>
                          <a:cs typeface="Consolas"/>
                          <a:sym typeface="Consolas"/>
                        </a:rPr>
                        <a:t>Condition 1</a:t>
                      </a:r>
                      <a:br>
                        <a:rPr lang="en">
                          <a:latin typeface="Consolas"/>
                          <a:ea typeface="Consolas"/>
                          <a:cs typeface="Consolas"/>
                          <a:sym typeface="Consolas"/>
                        </a:rPr>
                      </a:br>
                      <a:r>
                        <a:rPr lang="en">
                          <a:latin typeface="Consolas"/>
                          <a:ea typeface="Consolas"/>
                          <a:cs typeface="Consolas"/>
                          <a:sym typeface="Consolas"/>
                        </a:rPr>
                        <a:t>     A</a:t>
                      </a:r>
                      <a:endParaRPr>
                        <a:latin typeface="Consolas"/>
                        <a:ea typeface="Consolas"/>
                        <a:cs typeface="Consolas"/>
                        <a:sym typeface="Consolas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Consolas"/>
                          <a:ea typeface="Consolas"/>
                          <a:cs typeface="Consolas"/>
                          <a:sym typeface="Consolas"/>
                        </a:rPr>
                        <a:t>Condition 2</a:t>
                      </a:r>
                      <a:br>
                        <a:rPr lang="en">
                          <a:latin typeface="Consolas"/>
                          <a:ea typeface="Consolas"/>
                          <a:cs typeface="Consolas"/>
                          <a:sym typeface="Consolas"/>
                        </a:rPr>
                      </a:br>
                      <a:r>
                        <a:rPr lang="en">
                          <a:latin typeface="Consolas"/>
                          <a:ea typeface="Consolas"/>
                          <a:cs typeface="Consolas"/>
                          <a:sym typeface="Consolas"/>
                        </a:rPr>
                        <a:t>     B</a:t>
                      </a:r>
                      <a:endParaRPr>
                        <a:latin typeface="Consolas"/>
                        <a:ea typeface="Consolas"/>
                        <a:cs typeface="Consolas"/>
                        <a:sym typeface="Consolas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Consolas"/>
                          <a:ea typeface="Consolas"/>
                          <a:cs typeface="Consolas"/>
                          <a:sym typeface="Consolas"/>
                        </a:rPr>
                        <a:t>Comparison</a:t>
                      </a:r>
                      <a:br>
                        <a:rPr lang="en">
                          <a:latin typeface="Consolas"/>
                          <a:ea typeface="Consolas"/>
                          <a:cs typeface="Consolas"/>
                          <a:sym typeface="Consolas"/>
                        </a:rPr>
                      </a:br>
                      <a:r>
                        <a:rPr lang="en">
                          <a:latin typeface="Consolas"/>
                          <a:ea typeface="Consolas"/>
                          <a:cs typeface="Consolas"/>
                          <a:sym typeface="Consolas"/>
                        </a:rPr>
                        <a:t> A or B</a:t>
                      </a:r>
                      <a:endParaRPr>
                        <a:latin typeface="Consolas"/>
                        <a:ea typeface="Consolas"/>
                        <a:cs typeface="Consolas"/>
                        <a:sym typeface="Consolas"/>
                      </a:endParaRPr>
                    </a:p>
                  </a:txBody>
                  <a:tcPr marT="91425" marB="91425" marR="91425" marL="91425"/>
                </a:tc>
              </a:tr>
              <a:tr h="555025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Consolas"/>
                          <a:ea typeface="Consolas"/>
                          <a:cs typeface="Consolas"/>
                          <a:sym typeface="Consolas"/>
                        </a:rPr>
                        <a:t>True</a:t>
                      </a:r>
                      <a:endParaRPr>
                        <a:latin typeface="Consolas"/>
                        <a:ea typeface="Consolas"/>
                        <a:cs typeface="Consolas"/>
                        <a:sym typeface="Consolas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Consolas"/>
                          <a:ea typeface="Consolas"/>
                          <a:cs typeface="Consolas"/>
                          <a:sym typeface="Consolas"/>
                        </a:rPr>
                        <a:t>True</a:t>
                      </a:r>
                      <a:endParaRPr>
                        <a:latin typeface="Consolas"/>
                        <a:ea typeface="Consolas"/>
                        <a:cs typeface="Consolas"/>
                        <a:sym typeface="Consolas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Consolas"/>
                          <a:ea typeface="Consolas"/>
                          <a:cs typeface="Consolas"/>
                          <a:sym typeface="Consolas"/>
                        </a:rPr>
                        <a:t>True</a:t>
                      </a:r>
                      <a:endParaRPr>
                        <a:latin typeface="Consolas"/>
                        <a:ea typeface="Consolas"/>
                        <a:cs typeface="Consolas"/>
                        <a:sym typeface="Consolas"/>
                      </a:endParaRPr>
                    </a:p>
                  </a:txBody>
                  <a:tcPr marT="91425" marB="91425" marR="91425" marL="91425"/>
                </a:tc>
              </a:tr>
              <a:tr h="555025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Consolas"/>
                          <a:ea typeface="Consolas"/>
                          <a:cs typeface="Consolas"/>
                          <a:sym typeface="Consolas"/>
                        </a:rPr>
                        <a:t>True</a:t>
                      </a:r>
                      <a:endParaRPr>
                        <a:latin typeface="Consolas"/>
                        <a:ea typeface="Consolas"/>
                        <a:cs typeface="Consolas"/>
                        <a:sym typeface="Consolas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Consolas"/>
                          <a:ea typeface="Consolas"/>
                          <a:cs typeface="Consolas"/>
                          <a:sym typeface="Consolas"/>
                        </a:rPr>
                        <a:t>False</a:t>
                      </a:r>
                      <a:endParaRPr>
                        <a:latin typeface="Consolas"/>
                        <a:ea typeface="Consolas"/>
                        <a:cs typeface="Consolas"/>
                        <a:sym typeface="Consolas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Consolas"/>
                          <a:ea typeface="Consolas"/>
                          <a:cs typeface="Consolas"/>
                          <a:sym typeface="Consolas"/>
                        </a:rPr>
                        <a:t>True</a:t>
                      </a:r>
                      <a:endParaRPr>
                        <a:latin typeface="Consolas"/>
                        <a:ea typeface="Consolas"/>
                        <a:cs typeface="Consolas"/>
                        <a:sym typeface="Consolas"/>
                      </a:endParaRPr>
                    </a:p>
                  </a:txBody>
                  <a:tcPr marT="91425" marB="91425" marR="91425" marL="91425"/>
                </a:tc>
              </a:tr>
              <a:tr h="555025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Consolas"/>
                          <a:ea typeface="Consolas"/>
                          <a:cs typeface="Consolas"/>
                          <a:sym typeface="Consolas"/>
                        </a:rPr>
                        <a:t>False</a:t>
                      </a:r>
                      <a:endParaRPr>
                        <a:latin typeface="Consolas"/>
                        <a:ea typeface="Consolas"/>
                        <a:cs typeface="Consolas"/>
                        <a:sym typeface="Consolas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Consolas"/>
                          <a:ea typeface="Consolas"/>
                          <a:cs typeface="Consolas"/>
                          <a:sym typeface="Consolas"/>
                        </a:rPr>
                        <a:t>True</a:t>
                      </a:r>
                      <a:endParaRPr>
                        <a:latin typeface="Consolas"/>
                        <a:ea typeface="Consolas"/>
                        <a:cs typeface="Consolas"/>
                        <a:sym typeface="Consolas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Consolas"/>
                          <a:ea typeface="Consolas"/>
                          <a:cs typeface="Consolas"/>
                          <a:sym typeface="Consolas"/>
                        </a:rPr>
                        <a:t>True</a:t>
                      </a:r>
                      <a:endParaRPr>
                        <a:latin typeface="Consolas"/>
                        <a:ea typeface="Consolas"/>
                        <a:cs typeface="Consolas"/>
                        <a:sym typeface="Consolas"/>
                      </a:endParaRPr>
                    </a:p>
                  </a:txBody>
                  <a:tcPr marT="91425" marB="91425" marR="91425" marL="91425"/>
                </a:tc>
              </a:tr>
              <a:tr h="555025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Consolas"/>
                          <a:ea typeface="Consolas"/>
                          <a:cs typeface="Consolas"/>
                          <a:sym typeface="Consolas"/>
                        </a:rPr>
                        <a:t>False</a:t>
                      </a:r>
                      <a:endParaRPr>
                        <a:latin typeface="Consolas"/>
                        <a:ea typeface="Consolas"/>
                        <a:cs typeface="Consolas"/>
                        <a:sym typeface="Consolas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Consolas"/>
                          <a:ea typeface="Consolas"/>
                          <a:cs typeface="Consolas"/>
                          <a:sym typeface="Consolas"/>
                        </a:rPr>
                        <a:t>False</a:t>
                      </a:r>
                      <a:endParaRPr>
                        <a:latin typeface="Consolas"/>
                        <a:ea typeface="Consolas"/>
                        <a:cs typeface="Consolas"/>
                        <a:sym typeface="Consolas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Consolas"/>
                          <a:ea typeface="Consolas"/>
                          <a:cs typeface="Consolas"/>
                          <a:sym typeface="Consolas"/>
                        </a:rPr>
                        <a:t>False</a:t>
                      </a:r>
                      <a:endParaRPr>
                        <a:latin typeface="Consolas"/>
                        <a:ea typeface="Consolas"/>
                        <a:cs typeface="Consolas"/>
                        <a:sym typeface="Consolas"/>
                      </a:endParaRPr>
                    </a:p>
                  </a:txBody>
                  <a:tcPr marT="91425" marB="91425" marR="91425" marL="91425"/>
                </a:tc>
              </a:tr>
            </a:tbl>
          </a:graphicData>
        </a:graphic>
      </p:graphicFrame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56" name="Shape 3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7" name="Google Shape;357;g3be3428f2c4_0_232"/>
          <p:cNvSpPr txBox="1"/>
          <p:nvPr>
            <p:ph type="title"/>
          </p:nvPr>
        </p:nvSpPr>
        <p:spPr>
          <a:xfrm>
            <a:off x="311700" y="381915"/>
            <a:ext cx="8520600" cy="623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11111"/>
              <a:buFont typeface="Arial"/>
              <a:buNone/>
            </a:pPr>
            <a:r>
              <a:rPr lang="en"/>
              <a:t>Objective #6: Increased Reliability and Speed</a:t>
            </a:r>
            <a:endParaRPr/>
          </a:p>
        </p:txBody>
      </p:sp>
      <p:sp>
        <p:nvSpPr>
          <p:cNvPr id="358" name="Google Shape;358;g3be3428f2c4_0_232"/>
          <p:cNvSpPr txBox="1"/>
          <p:nvPr>
            <p:ph idx="1" type="body"/>
          </p:nvPr>
        </p:nvSpPr>
        <p:spPr>
          <a:xfrm>
            <a:off x="311700" y="940350"/>
            <a:ext cx="5459700" cy="3744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Proxima Nova"/>
                <a:ea typeface="Proxima Nova"/>
                <a:cs typeface="Proxima Nova"/>
                <a:sym typeface="Proxima Nova"/>
              </a:rPr>
              <a:t>For this modification, you will use the logical operator </a:t>
            </a:r>
            <a:r>
              <a:rPr b="1" lang="en">
                <a:solidFill>
                  <a:srgbClr val="0000FF"/>
                </a:solidFill>
                <a:latin typeface="Consolas"/>
                <a:ea typeface="Consolas"/>
                <a:cs typeface="Consolas"/>
                <a:sym typeface="Consolas"/>
              </a:rPr>
              <a:t>or</a:t>
            </a:r>
            <a:r>
              <a:rPr lang="en">
                <a:latin typeface="Proxima Nova"/>
                <a:ea typeface="Proxima Nova"/>
                <a:cs typeface="Proxima Nova"/>
                <a:sym typeface="Proxima Nova"/>
              </a:rPr>
              <a:t>.</a:t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  <a:p>
            <a:pPr indent="-3810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Proxima Nova"/>
              <a:buChar char="●"/>
            </a:pPr>
            <a:r>
              <a:rPr lang="en">
                <a:latin typeface="Proxima Nova"/>
                <a:ea typeface="Proxima Nova"/>
                <a:cs typeface="Proxima Nova"/>
                <a:sym typeface="Proxima Nova"/>
              </a:rPr>
              <a:t>If line sensor 1 </a:t>
            </a:r>
            <a:r>
              <a:rPr b="1" lang="en">
                <a:latin typeface="Proxima Nova"/>
                <a:ea typeface="Proxima Nova"/>
                <a:cs typeface="Proxima Nova"/>
                <a:sym typeface="Proxima Nova"/>
              </a:rPr>
              <a:t>or</a:t>
            </a:r>
            <a:r>
              <a:rPr lang="en">
                <a:latin typeface="Proxima Nova"/>
                <a:ea typeface="Proxima Nova"/>
                <a:cs typeface="Proxima Nova"/>
                <a:sym typeface="Proxima Nova"/>
              </a:rPr>
              <a:t> line sensor 2 </a:t>
            </a:r>
            <a:r>
              <a:rPr b="1" lang="en">
                <a:latin typeface="Proxima Nova"/>
                <a:ea typeface="Proxima Nova"/>
                <a:cs typeface="Proxima Nova"/>
                <a:sym typeface="Proxima Nova"/>
              </a:rPr>
              <a:t>or</a:t>
            </a:r>
            <a:r>
              <a:rPr lang="en">
                <a:latin typeface="Proxima Nova"/>
                <a:ea typeface="Proxima Nova"/>
                <a:cs typeface="Proxima Nova"/>
                <a:sym typeface="Proxima Nova"/>
              </a:rPr>
              <a:t> line sensor 3 detects a line, move forward.</a:t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  <a:p>
            <a:pPr indent="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t/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</p:txBody>
      </p:sp>
      <p:pic>
        <p:nvPicPr>
          <p:cNvPr id="359" name="Google Shape;359;g3be3428f2c4_0_232" title="snowboard_turn.jp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242575" y="1005324"/>
            <a:ext cx="2671950" cy="23913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63" name="Shape 3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4" name="Google Shape;364;g3b2558cca1a_0_94"/>
          <p:cNvSpPr txBox="1"/>
          <p:nvPr>
            <p:ph type="title"/>
          </p:nvPr>
        </p:nvSpPr>
        <p:spPr>
          <a:xfrm>
            <a:off x="311700" y="445025"/>
            <a:ext cx="8520600" cy="623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11111"/>
              <a:buFont typeface="Arial"/>
              <a:buNone/>
            </a:pPr>
            <a:r>
              <a:rPr lang="en"/>
              <a:t>Objective #6 Activity</a:t>
            </a:r>
            <a:endParaRPr/>
          </a:p>
        </p:txBody>
      </p:sp>
      <p:sp>
        <p:nvSpPr>
          <p:cNvPr id="365" name="Google Shape;365;g3b2558cca1a_0_94"/>
          <p:cNvSpPr txBox="1"/>
          <p:nvPr>
            <p:ph idx="1" type="body"/>
          </p:nvPr>
        </p:nvSpPr>
        <p:spPr>
          <a:xfrm>
            <a:off x="311700" y="1152475"/>
            <a:ext cx="6085200" cy="186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b="1" lang="en">
                <a:solidFill>
                  <a:srgbClr val="4EB748"/>
                </a:solidFill>
                <a:latin typeface="Montserrat"/>
                <a:ea typeface="Montserrat"/>
                <a:cs typeface="Montserrat"/>
                <a:sym typeface="Montserrat"/>
              </a:rPr>
              <a:t>DO THIS:</a:t>
            </a:r>
            <a:endParaRPr b="1">
              <a:solidFill>
                <a:srgbClr val="4EB748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3810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Proxima Nova"/>
              <a:buChar char="●"/>
            </a:pPr>
            <a:r>
              <a:rPr lang="en">
                <a:latin typeface="Proxima Nova"/>
                <a:ea typeface="Proxima Nova"/>
                <a:cs typeface="Proxima Nova"/>
                <a:sym typeface="Proxima Nova"/>
              </a:rPr>
              <a:t>Modify your code.</a:t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  <a:p>
            <a:pPr indent="-3810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Proxima Nova"/>
              <a:buChar char="●"/>
            </a:pPr>
            <a:r>
              <a:rPr lang="en">
                <a:latin typeface="Proxima Nova"/>
                <a:ea typeface="Proxima Nova"/>
                <a:cs typeface="Proxima Nova"/>
                <a:sym typeface="Proxima Nova"/>
              </a:rPr>
              <a:t>Change the </a:t>
            </a:r>
            <a:r>
              <a:rPr b="1" lang="en">
                <a:solidFill>
                  <a:srgbClr val="0000FF"/>
                </a:solidFill>
                <a:latin typeface="Consolas"/>
                <a:ea typeface="Consolas"/>
                <a:cs typeface="Consolas"/>
                <a:sym typeface="Consolas"/>
              </a:rPr>
              <a:t>else</a:t>
            </a:r>
            <a:r>
              <a:rPr lang="en">
                <a:latin typeface="Proxima Nova"/>
                <a:ea typeface="Proxima Nova"/>
                <a:cs typeface="Proxima Nova"/>
                <a:sym typeface="Proxima Nova"/>
              </a:rPr>
              <a:t> to an </a:t>
            </a:r>
            <a:r>
              <a:rPr b="1" lang="en">
                <a:solidFill>
                  <a:srgbClr val="0000FF"/>
                </a:solidFill>
                <a:latin typeface="Consolas"/>
                <a:ea typeface="Consolas"/>
                <a:cs typeface="Consolas"/>
                <a:sym typeface="Consolas"/>
              </a:rPr>
              <a:t>elif</a:t>
            </a:r>
            <a:r>
              <a:rPr lang="en">
                <a:latin typeface="Proxima Nova"/>
                <a:ea typeface="Proxima Nova"/>
                <a:cs typeface="Proxima Nova"/>
                <a:sym typeface="Proxima Nova"/>
              </a:rPr>
              <a:t>.</a:t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  <a:p>
            <a:pPr indent="-3810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Proxima Nova"/>
              <a:buChar char="●"/>
            </a:pPr>
            <a:r>
              <a:rPr lang="en">
                <a:latin typeface="Proxima Nova"/>
                <a:ea typeface="Proxima Nova"/>
                <a:cs typeface="Proxima Nova"/>
                <a:sym typeface="Proxima Nova"/>
              </a:rPr>
              <a:t>Use the middle line sensors.</a:t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</p:txBody>
      </p:sp>
      <p:pic>
        <p:nvPicPr>
          <p:cNvPr id="366" name="Google Shape;366;g3b2558cca1a_0_9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171278" y="513250"/>
            <a:ext cx="1661025" cy="2984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70" name="Shape 3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1" name="Google Shape;371;g3be3428f2c4_0_238"/>
          <p:cNvSpPr txBox="1"/>
          <p:nvPr>
            <p:ph type="title"/>
          </p:nvPr>
        </p:nvSpPr>
        <p:spPr>
          <a:xfrm>
            <a:off x="311700" y="246774"/>
            <a:ext cx="8520600" cy="623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11111"/>
              <a:buFont typeface="Arial"/>
              <a:buNone/>
            </a:pPr>
            <a:r>
              <a:rPr lang="en"/>
              <a:t>Objective #6 Activity</a:t>
            </a:r>
            <a:endParaRPr/>
          </a:p>
        </p:txBody>
      </p:sp>
      <p:pic>
        <p:nvPicPr>
          <p:cNvPr id="372" name="Google Shape;372;g3be3428f2c4_0_23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171278" y="513250"/>
            <a:ext cx="1661025" cy="2984775"/>
          </a:xfrm>
          <a:prstGeom prst="rect">
            <a:avLst/>
          </a:prstGeom>
          <a:noFill/>
          <a:ln>
            <a:noFill/>
          </a:ln>
        </p:spPr>
      </p:pic>
      <p:pic>
        <p:nvPicPr>
          <p:cNvPr id="373" name="Google Shape;373;g3be3428f2c4_0_23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37023" y="870174"/>
            <a:ext cx="6125726" cy="3848200"/>
          </a:xfrm>
          <a:prstGeom prst="rect">
            <a:avLst/>
          </a:prstGeom>
          <a:noFill/>
          <a:ln>
            <a:noFill/>
          </a:ln>
        </p:spPr>
      </p:pic>
      <p:sp>
        <p:nvSpPr>
          <p:cNvPr id="374" name="Google Shape;374;g3be3428f2c4_0_238"/>
          <p:cNvSpPr/>
          <p:nvPr/>
        </p:nvSpPr>
        <p:spPr>
          <a:xfrm>
            <a:off x="596948" y="3308574"/>
            <a:ext cx="6288900" cy="539700"/>
          </a:xfrm>
          <a:prstGeom prst="roundRect">
            <a:avLst>
              <a:gd fmla="val 16667" name="adj"/>
            </a:avLst>
          </a:prstGeom>
          <a:noFill/>
          <a:ln cap="flat" cmpd="sng" w="1905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78" name="Shape 3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9" name="Google Shape;379;g3be3428f2c4_0_246"/>
          <p:cNvSpPr txBox="1"/>
          <p:nvPr>
            <p:ph type="title"/>
          </p:nvPr>
        </p:nvSpPr>
        <p:spPr>
          <a:xfrm>
            <a:off x="311700" y="297775"/>
            <a:ext cx="8520600" cy="623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11111"/>
              <a:buFont typeface="Arial"/>
              <a:buNone/>
            </a:pPr>
            <a:r>
              <a:rPr lang="en"/>
              <a:t>Objective #6 Activity</a:t>
            </a:r>
            <a:endParaRPr/>
          </a:p>
        </p:txBody>
      </p:sp>
      <p:sp>
        <p:nvSpPr>
          <p:cNvPr id="380" name="Google Shape;380;g3be3428f2c4_0_246"/>
          <p:cNvSpPr txBox="1"/>
          <p:nvPr>
            <p:ph idx="1" type="body"/>
          </p:nvPr>
        </p:nvSpPr>
        <p:spPr>
          <a:xfrm>
            <a:off x="311700" y="866725"/>
            <a:ext cx="6629400" cy="3876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b="1" lang="en">
                <a:solidFill>
                  <a:srgbClr val="4EB748"/>
                </a:solidFill>
                <a:latin typeface="Montserrat"/>
                <a:ea typeface="Montserrat"/>
                <a:cs typeface="Montserrat"/>
                <a:sym typeface="Montserrat"/>
              </a:rPr>
              <a:t>Try it:</a:t>
            </a:r>
            <a:endParaRPr b="1">
              <a:solidFill>
                <a:srgbClr val="4EB748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3810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Proxima Nova"/>
              <a:buChar char="●"/>
            </a:pPr>
            <a:r>
              <a:rPr lang="en">
                <a:latin typeface="Proxima Nova"/>
                <a:ea typeface="Proxima Nova"/>
                <a:cs typeface="Proxima Nova"/>
                <a:sym typeface="Proxima Nova"/>
              </a:rPr>
              <a:t>Place the ‘bot on a black line.</a:t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  <a:p>
            <a:pPr indent="-3810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Proxima Nova"/>
              <a:buChar char="●"/>
            </a:pPr>
            <a:r>
              <a:rPr lang="en">
                <a:latin typeface="Proxima Nova"/>
                <a:ea typeface="Proxima Nova"/>
                <a:cs typeface="Proxima Nova"/>
                <a:sym typeface="Proxima Nova"/>
              </a:rPr>
              <a:t>Run the code.</a:t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Font typeface="Proxima Nova"/>
              <a:buChar char="●"/>
            </a:pPr>
            <a:r>
              <a:rPr lang="en">
                <a:latin typeface="Proxima Nova"/>
                <a:ea typeface="Proxima Nova"/>
                <a:cs typeface="Proxima Nova"/>
                <a:sym typeface="Proxima Nova"/>
              </a:rPr>
              <a:t>Adjust the speed – try going faster!</a:t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Font typeface="Proxima Nova"/>
              <a:buChar char="●"/>
            </a:pPr>
            <a:r>
              <a:rPr lang="en">
                <a:latin typeface="Proxima Nova"/>
                <a:ea typeface="Proxima Nova"/>
                <a:cs typeface="Proxima Nova"/>
                <a:sym typeface="Proxima Nova"/>
              </a:rPr>
              <a:t>Try different tracks:</a:t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  <a:p>
            <a:pPr indent="-342900" lvl="1" marL="914400" rtl="0" algn="l">
              <a:spcBef>
                <a:spcPts val="0"/>
              </a:spcBef>
              <a:spcAft>
                <a:spcPts val="0"/>
              </a:spcAft>
              <a:buSzPts val="1800"/>
              <a:buFont typeface="Proxima Nova"/>
              <a:buChar char="○"/>
            </a:pPr>
            <a:r>
              <a:rPr lang="en">
                <a:latin typeface="Proxima Nova"/>
                <a:ea typeface="Proxima Nova"/>
                <a:cs typeface="Proxima Nova"/>
                <a:sym typeface="Proxima Nova"/>
              </a:rPr>
              <a:t>Nice curves, sharp angles, gaps</a:t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Font typeface="Proxima Nova"/>
              <a:buChar char="●"/>
            </a:pPr>
            <a:r>
              <a:rPr lang="en">
                <a:latin typeface="Proxima Nova"/>
                <a:ea typeface="Proxima Nova"/>
                <a:cs typeface="Proxima Nova"/>
                <a:sym typeface="Proxima Nova"/>
              </a:rPr>
              <a:t>Write your observations in your mission log.</a:t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</p:txBody>
      </p:sp>
      <p:pic>
        <p:nvPicPr>
          <p:cNvPr id="381" name="Google Shape;381;g3be3428f2c4_0_24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171278" y="513250"/>
            <a:ext cx="1661025" cy="2984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85" name="Shape 3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6" name="Google Shape;386;g3ab35a42d29_0_114"/>
          <p:cNvSpPr txBox="1"/>
          <p:nvPr>
            <p:ph type="title"/>
          </p:nvPr>
        </p:nvSpPr>
        <p:spPr>
          <a:xfrm>
            <a:off x="311700" y="167581"/>
            <a:ext cx="8520600" cy="623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rPr lang="en"/>
              <a:t>Extensions</a:t>
            </a:r>
            <a:endParaRPr/>
          </a:p>
        </p:txBody>
      </p:sp>
      <p:sp>
        <p:nvSpPr>
          <p:cNvPr id="387" name="Google Shape;387;g3ab35a42d29_0_114"/>
          <p:cNvSpPr txBox="1"/>
          <p:nvPr>
            <p:ph idx="1" type="body"/>
          </p:nvPr>
        </p:nvSpPr>
        <p:spPr>
          <a:xfrm>
            <a:off x="311700" y="687900"/>
            <a:ext cx="5667900" cy="4270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en">
                <a:latin typeface="Proxima Nova"/>
                <a:ea typeface="Proxima Nova"/>
                <a:cs typeface="Proxima Nova"/>
                <a:sym typeface="Proxima Nova"/>
              </a:rPr>
              <a:t>Here are two additional elements you can add to your program:</a:t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  <a:p>
            <a:pPr indent="-3683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Font typeface="Proxima Nova"/>
              <a:buChar char="●"/>
            </a:pPr>
            <a:r>
              <a:rPr lang="en" sz="2200">
                <a:latin typeface="Proxima Nova"/>
                <a:ea typeface="Proxima Nova"/>
                <a:cs typeface="Proxima Nova"/>
                <a:sym typeface="Proxima Nova"/>
              </a:rPr>
              <a:t>Add code for pressing BTN-1 to stop the program (break).</a:t>
            </a:r>
            <a:endParaRPr sz="2200">
              <a:latin typeface="Proxima Nova"/>
              <a:ea typeface="Proxima Nova"/>
              <a:cs typeface="Proxima Nova"/>
              <a:sym typeface="Proxima Nova"/>
            </a:endParaRPr>
          </a:p>
          <a:p>
            <a:pPr indent="-3683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Font typeface="Proxima Nova"/>
              <a:buChar char="●"/>
            </a:pPr>
            <a:r>
              <a:rPr lang="en" sz="2200">
                <a:latin typeface="Proxima Nova"/>
                <a:ea typeface="Proxima Nova"/>
                <a:cs typeface="Proxima Nova"/>
                <a:sym typeface="Proxima Nova"/>
              </a:rPr>
              <a:t>Add a sound when the ‘bot turns left, a sound when the ‘bot turns right, and a different sound (or no speaker) when the ‘bot moves forward.</a:t>
            </a:r>
            <a:endParaRPr sz="2200">
              <a:latin typeface="Proxima Nova"/>
              <a:ea typeface="Proxima Nova"/>
              <a:cs typeface="Proxima Nova"/>
              <a:sym typeface="Proxima Nova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t/>
            </a:r>
            <a:endParaRPr sz="2200">
              <a:latin typeface="Proxima Nova"/>
              <a:ea typeface="Proxima Nova"/>
              <a:cs typeface="Proxima Nova"/>
              <a:sym typeface="Proxima Nova"/>
            </a:endParaRPr>
          </a:p>
        </p:txBody>
      </p:sp>
      <p:pic>
        <p:nvPicPr>
          <p:cNvPr id="388" name="Google Shape;388;g3ab35a42d29_0_11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132000" y="790981"/>
            <a:ext cx="2859600" cy="203201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2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g3b262500c8b_0_13"/>
          <p:cNvSpPr txBox="1"/>
          <p:nvPr>
            <p:ph type="title"/>
          </p:nvPr>
        </p:nvSpPr>
        <p:spPr>
          <a:xfrm>
            <a:off x="311700" y="445025"/>
            <a:ext cx="8520600" cy="623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rPr lang="en"/>
              <a:t>Mission 6: Line Follower</a:t>
            </a:r>
            <a:endParaRPr/>
          </a:p>
        </p:txBody>
      </p:sp>
      <p:sp>
        <p:nvSpPr>
          <p:cNvPr id="134" name="Google Shape;134;g3b262500c8b_0_13"/>
          <p:cNvSpPr txBox="1"/>
          <p:nvPr>
            <p:ph idx="1" type="body"/>
          </p:nvPr>
        </p:nvSpPr>
        <p:spPr>
          <a:xfrm>
            <a:off x="311700" y="1152475"/>
            <a:ext cx="5706900" cy="3805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2400"/>
              <a:buNone/>
            </a:pPr>
            <a:r>
              <a:rPr lang="en">
                <a:latin typeface="Proxima Nova"/>
                <a:ea typeface="Proxima Nova"/>
                <a:cs typeface="Proxima Nova"/>
                <a:sym typeface="Proxima Nova"/>
              </a:rPr>
              <a:t>Project Goals:</a:t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  <a:p>
            <a:pPr indent="-3810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Proxima Nova"/>
              <a:buChar char="●"/>
            </a:pPr>
            <a:r>
              <a:rPr lang="en">
                <a:latin typeface="Proxima Nova"/>
                <a:ea typeface="Proxima Nova"/>
                <a:cs typeface="Proxima Nova"/>
                <a:sym typeface="Proxima Nova"/>
              </a:rPr>
              <a:t>Create a basic line follower using 2-edge sensors.</a:t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  <a:p>
            <a:pPr indent="-3810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Proxima Nova"/>
              <a:buChar char="●"/>
            </a:pPr>
            <a:r>
              <a:rPr lang="en">
                <a:latin typeface="Proxima Nova"/>
                <a:ea typeface="Proxima Nova"/>
                <a:cs typeface="Proxima Nova"/>
                <a:sym typeface="Proxima Nova"/>
              </a:rPr>
              <a:t>Improve the design with a center-line sensor to keep it straight.</a:t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  <a:p>
            <a:pPr indent="-3810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Proxima Nova"/>
              <a:buChar char="●"/>
            </a:pPr>
            <a:r>
              <a:rPr lang="en">
                <a:latin typeface="Proxima Nova"/>
                <a:ea typeface="Proxima Nova"/>
                <a:cs typeface="Proxima Nova"/>
                <a:sym typeface="Proxima Nova"/>
              </a:rPr>
              <a:t>Use all 5 sensors for proportional steering control.</a:t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</p:txBody>
      </p:sp>
      <p:pic>
        <p:nvPicPr>
          <p:cNvPr id="135" name="Google Shape;135;g3b262500c8b_0_13" title="Roadway.jpg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928600" y="1220825"/>
            <a:ext cx="3063000" cy="204455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92" name="Shape 3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3" name="Google Shape;393;p13"/>
          <p:cNvSpPr txBox="1"/>
          <p:nvPr>
            <p:ph type="title"/>
          </p:nvPr>
        </p:nvSpPr>
        <p:spPr>
          <a:xfrm>
            <a:off x="422850" y="335875"/>
            <a:ext cx="8409600" cy="623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rPr lang="en"/>
              <a:t>Post-Mission Reflection</a:t>
            </a:r>
            <a:endParaRPr/>
          </a:p>
        </p:txBody>
      </p:sp>
      <p:sp>
        <p:nvSpPr>
          <p:cNvPr id="394" name="Google Shape;394;p13"/>
          <p:cNvSpPr txBox="1"/>
          <p:nvPr>
            <p:ph idx="1" type="body"/>
          </p:nvPr>
        </p:nvSpPr>
        <p:spPr>
          <a:xfrm>
            <a:off x="422850" y="869975"/>
            <a:ext cx="6016800" cy="3897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en">
                <a:latin typeface="Proxima Nova"/>
                <a:ea typeface="Proxima Nova"/>
                <a:cs typeface="Proxima Nova"/>
                <a:sym typeface="Proxima Nova"/>
              </a:rPr>
              <a:t>Complete the post-mission reflection in your Mission 6 Lesson 2 Log:</a:t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  <a:p>
            <a:pPr indent="-3810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Proxima Nova"/>
              <a:buChar char="●"/>
            </a:pPr>
            <a:r>
              <a:rPr lang="en">
                <a:latin typeface="Proxima Nova"/>
                <a:ea typeface="Proxima Nova"/>
                <a:cs typeface="Proxima Nova"/>
                <a:sym typeface="Proxima Nova"/>
              </a:rPr>
              <a:t>How is </a:t>
            </a:r>
            <a:r>
              <a:rPr b="1" i="1" lang="en">
                <a:latin typeface="Proxima Nova"/>
                <a:ea typeface="Proxima Nova"/>
                <a:cs typeface="Proxima Nova"/>
                <a:sym typeface="Proxima Nova"/>
              </a:rPr>
              <a:t>ls.check()</a:t>
            </a:r>
            <a:r>
              <a:rPr lang="en">
                <a:latin typeface="Proxima Nova"/>
                <a:ea typeface="Proxima Nova"/>
                <a:cs typeface="Proxima Nova"/>
                <a:sym typeface="Proxima Nova"/>
              </a:rPr>
              <a:t> different from </a:t>
            </a:r>
            <a:r>
              <a:rPr b="1" i="1" lang="en">
                <a:latin typeface="Proxima Nova"/>
                <a:ea typeface="Proxima Nova"/>
                <a:cs typeface="Proxima Nova"/>
                <a:sym typeface="Proxima Nova"/>
              </a:rPr>
              <a:t>check_lines()</a:t>
            </a:r>
            <a:r>
              <a:rPr lang="en">
                <a:latin typeface="Proxima Nova"/>
                <a:ea typeface="Proxima Nova"/>
                <a:cs typeface="Proxima Nova"/>
                <a:sym typeface="Proxima Nova"/>
              </a:rPr>
              <a:t>?</a:t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SzPts val="2400"/>
              <a:buNone/>
            </a:pPr>
            <a:r>
              <a:t/>
            </a:r>
            <a:endParaRPr/>
          </a:p>
        </p:txBody>
      </p:sp>
      <p:pic>
        <p:nvPicPr>
          <p:cNvPr id="395" name="Google Shape;395;p1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488075" y="453375"/>
            <a:ext cx="2158912" cy="38794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9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g387ddd4682a_0_8"/>
          <p:cNvSpPr txBox="1"/>
          <p:nvPr>
            <p:ph type="title"/>
          </p:nvPr>
        </p:nvSpPr>
        <p:spPr>
          <a:xfrm>
            <a:off x="311700" y="445025"/>
            <a:ext cx="8520600" cy="623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rPr lang="en"/>
              <a:t>Mission 6: Line Follower</a:t>
            </a:r>
            <a:endParaRPr/>
          </a:p>
        </p:txBody>
      </p:sp>
      <p:sp>
        <p:nvSpPr>
          <p:cNvPr id="141" name="Google Shape;141;g387ddd4682a_0_8"/>
          <p:cNvSpPr txBox="1"/>
          <p:nvPr>
            <p:ph idx="1" type="body"/>
          </p:nvPr>
        </p:nvSpPr>
        <p:spPr>
          <a:xfrm>
            <a:off x="311700" y="1152475"/>
            <a:ext cx="5208300" cy="3728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2400"/>
              <a:buNone/>
            </a:pPr>
            <a:r>
              <a:rPr lang="en">
                <a:latin typeface="Proxima Nova"/>
                <a:ea typeface="Proxima Nova"/>
                <a:cs typeface="Proxima Nova"/>
                <a:sym typeface="Proxima Nova"/>
              </a:rPr>
              <a:t>For this lesson, we will work on the first two tasks:</a:t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Font typeface="Proxima Nova"/>
              <a:buChar char="●"/>
            </a:pPr>
            <a:r>
              <a:rPr lang="en">
                <a:latin typeface="Proxima Nova"/>
                <a:ea typeface="Proxima Nova"/>
                <a:cs typeface="Proxima Nova"/>
                <a:sym typeface="Proxima Nova"/>
              </a:rPr>
              <a:t>Create a basic line follower using 2-edge sensors.</a:t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Font typeface="Proxima Nova"/>
              <a:buChar char="●"/>
            </a:pPr>
            <a:r>
              <a:rPr lang="en">
                <a:latin typeface="Proxima Nova"/>
                <a:ea typeface="Proxima Nova"/>
                <a:cs typeface="Proxima Nova"/>
                <a:sym typeface="Proxima Nova"/>
              </a:rPr>
              <a:t>Improve the design with a center-line sensor to keep it straight.</a:t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t/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</p:txBody>
      </p:sp>
      <p:pic>
        <p:nvPicPr>
          <p:cNvPr id="142" name="Google Shape;142;g387ddd4682a_0_8" title="LineFollow1.jpg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672400" y="1220825"/>
            <a:ext cx="3319200" cy="2489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6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g37f70a3ec4e_0_24"/>
          <p:cNvSpPr txBox="1"/>
          <p:nvPr>
            <p:ph type="title"/>
          </p:nvPr>
        </p:nvSpPr>
        <p:spPr>
          <a:xfrm>
            <a:off x="311700" y="335875"/>
            <a:ext cx="8520600" cy="623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rPr lang="en"/>
              <a:t>Data Type Review</a:t>
            </a:r>
            <a:endParaRPr/>
          </a:p>
        </p:txBody>
      </p:sp>
      <p:sp>
        <p:nvSpPr>
          <p:cNvPr id="148" name="Google Shape;148;g37f70a3ec4e_0_24"/>
          <p:cNvSpPr txBox="1"/>
          <p:nvPr>
            <p:ph idx="1" type="body"/>
          </p:nvPr>
        </p:nvSpPr>
        <p:spPr>
          <a:xfrm>
            <a:off x="311700" y="869975"/>
            <a:ext cx="7988700" cy="3897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Proxima Nova"/>
                <a:ea typeface="Proxima Nova"/>
                <a:cs typeface="Proxima Nova"/>
                <a:sym typeface="Proxima Nova"/>
              </a:rPr>
              <a:t>You are going to learn a new data type in this lesson. So first, lets review the data types you already know.</a:t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  <a:p>
            <a:pPr indent="-3810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Proxima Nova"/>
              <a:buChar char="●"/>
            </a:pPr>
            <a:r>
              <a:rPr lang="en">
                <a:latin typeface="Proxima Nova"/>
                <a:ea typeface="Proxima Nova"/>
                <a:cs typeface="Proxima Nova"/>
                <a:sym typeface="Proxima Nova"/>
              </a:rPr>
              <a:t>String</a:t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  <a:p>
            <a:pPr indent="-3810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Proxima Nova"/>
              <a:buChar char="●"/>
            </a:pPr>
            <a:r>
              <a:rPr lang="en">
                <a:latin typeface="Proxima Nova"/>
                <a:ea typeface="Proxima Nova"/>
                <a:cs typeface="Proxima Nova"/>
                <a:sym typeface="Proxima Nova"/>
              </a:rPr>
              <a:t>Integer</a:t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  <a:p>
            <a:pPr indent="-3810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Proxima Nova"/>
              <a:buChar char="●"/>
            </a:pPr>
            <a:r>
              <a:rPr lang="en">
                <a:latin typeface="Proxima Nova"/>
                <a:ea typeface="Proxima Nova"/>
                <a:cs typeface="Proxima Nova"/>
                <a:sym typeface="Proxima Nova"/>
              </a:rPr>
              <a:t>Float (a decimal number)</a:t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  <a:p>
            <a:pPr indent="-3810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Proxima Nova"/>
              <a:buChar char="●"/>
            </a:pPr>
            <a:r>
              <a:rPr lang="en">
                <a:latin typeface="Proxima Nova"/>
                <a:ea typeface="Proxima Nova"/>
                <a:cs typeface="Proxima Nova"/>
                <a:sym typeface="Proxima Nova"/>
              </a:rPr>
              <a:t>List</a:t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Proxima Nova"/>
                <a:ea typeface="Proxima Nova"/>
                <a:cs typeface="Proxima Nova"/>
                <a:sym typeface="Proxima Nova"/>
              </a:rPr>
              <a:t>In your mission log, identify the data types of the values.</a:t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2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g3bc1d345c0c_0_0"/>
          <p:cNvSpPr txBox="1"/>
          <p:nvPr>
            <p:ph type="title"/>
          </p:nvPr>
        </p:nvSpPr>
        <p:spPr>
          <a:xfrm>
            <a:off x="311700" y="335875"/>
            <a:ext cx="8520600" cy="623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rPr lang="en"/>
              <a:t>Objective #4: Down to the Metal!</a:t>
            </a:r>
            <a:endParaRPr/>
          </a:p>
        </p:txBody>
      </p:sp>
      <p:sp>
        <p:nvSpPr>
          <p:cNvPr id="154" name="Google Shape;154;g3bc1d345c0c_0_0"/>
          <p:cNvSpPr txBox="1"/>
          <p:nvPr>
            <p:ph idx="1" type="body"/>
          </p:nvPr>
        </p:nvSpPr>
        <p:spPr>
          <a:xfrm>
            <a:off x="311700" y="869975"/>
            <a:ext cx="5528100" cy="3897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Proxima Nova"/>
                <a:ea typeface="Proxima Nova"/>
                <a:cs typeface="Proxima Nova"/>
                <a:sym typeface="Proxima Nova"/>
              </a:rPr>
              <a:t>In Objective #3, you completed a program that could read all five line sensors. </a:t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  <a:p>
            <a:pPr indent="-3810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Proxima Nova"/>
              <a:buChar char="●"/>
            </a:pPr>
            <a:r>
              <a:rPr lang="en">
                <a:latin typeface="Proxima Nova"/>
                <a:ea typeface="Proxima Nova"/>
                <a:cs typeface="Proxima Nova"/>
                <a:sym typeface="Proxima Nova"/>
              </a:rPr>
              <a:t>Open your program and review the code.</a:t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  <a:p>
            <a:pPr indent="-3810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Proxima Nova"/>
              <a:buChar char="●"/>
            </a:pPr>
            <a:r>
              <a:rPr lang="en">
                <a:latin typeface="Proxima Nova"/>
                <a:ea typeface="Proxima Nova"/>
                <a:cs typeface="Proxima Nova"/>
                <a:sym typeface="Proxima Nova"/>
              </a:rPr>
              <a:t>You defined a function that used a loop to read all five sensors.</a:t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</p:txBody>
      </p:sp>
      <p:pic>
        <p:nvPicPr>
          <p:cNvPr id="155" name="Google Shape;155;g3bc1d345c0c_0_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683825" y="1089650"/>
            <a:ext cx="3330651" cy="19876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9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g3b262500c8b_0_27"/>
          <p:cNvSpPr txBox="1"/>
          <p:nvPr>
            <p:ph type="title"/>
          </p:nvPr>
        </p:nvSpPr>
        <p:spPr>
          <a:xfrm>
            <a:off x="311700" y="335875"/>
            <a:ext cx="8520600" cy="623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rPr lang="en"/>
              <a:t>Objective #4: Down to the Metal!</a:t>
            </a:r>
            <a:endParaRPr/>
          </a:p>
        </p:txBody>
      </p:sp>
      <p:sp>
        <p:nvSpPr>
          <p:cNvPr id="161" name="Google Shape;161;g3b262500c8b_0_27"/>
          <p:cNvSpPr txBox="1"/>
          <p:nvPr>
            <p:ph idx="1" type="body"/>
          </p:nvPr>
        </p:nvSpPr>
        <p:spPr>
          <a:xfrm>
            <a:off x="311700" y="869975"/>
            <a:ext cx="8520600" cy="2141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en">
                <a:latin typeface="Proxima Nova"/>
                <a:ea typeface="Proxima Nova"/>
                <a:cs typeface="Proxima Nova"/>
                <a:sym typeface="Proxima Nova"/>
              </a:rPr>
              <a:t>But could there be an even FASTER way?</a:t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  <a:p>
            <a:pPr indent="-3810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Proxima Nova"/>
              <a:buChar char="●"/>
            </a:pPr>
            <a:r>
              <a:rPr lang="en">
                <a:latin typeface="Proxima Nova"/>
                <a:ea typeface="Proxima Nova"/>
                <a:cs typeface="Proxima Nova"/>
                <a:sym typeface="Proxima Nova"/>
              </a:rPr>
              <a:t>The CodeBot’s hardware can be configured to scan multiple inputs </a:t>
            </a:r>
            <a:r>
              <a:rPr b="1" i="1" lang="en">
                <a:latin typeface="Proxima Nova"/>
                <a:ea typeface="Proxima Nova"/>
                <a:cs typeface="Proxima Nova"/>
                <a:sym typeface="Proxima Nova"/>
              </a:rPr>
              <a:t>fast</a:t>
            </a:r>
            <a:r>
              <a:rPr lang="en">
                <a:latin typeface="Proxima Nova"/>
                <a:ea typeface="Proxima Nova"/>
                <a:cs typeface="Proxima Nova"/>
                <a:sym typeface="Proxima Nova"/>
              </a:rPr>
              <a:t>!</a:t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  <a:p>
            <a:pPr indent="-3810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Proxima Nova"/>
              <a:buChar char="●"/>
            </a:pPr>
            <a:r>
              <a:rPr lang="en">
                <a:latin typeface="Proxima Nova"/>
                <a:ea typeface="Proxima Nova"/>
                <a:cs typeface="Proxima Nova"/>
                <a:sym typeface="Proxima Nova"/>
              </a:rPr>
              <a:t>Way faster than your </a:t>
            </a:r>
            <a:r>
              <a:rPr b="1" i="1" lang="en">
                <a:latin typeface="Proxima Nova"/>
                <a:ea typeface="Proxima Nova"/>
                <a:cs typeface="Proxima Nova"/>
                <a:sym typeface="Proxima Nova"/>
              </a:rPr>
              <a:t>check_lines()</a:t>
            </a:r>
            <a:r>
              <a:rPr lang="en">
                <a:latin typeface="Proxima Nova"/>
                <a:ea typeface="Proxima Nova"/>
                <a:cs typeface="Proxima Nova"/>
                <a:sym typeface="Proxima Nova"/>
              </a:rPr>
              <a:t> code can possibly run.</a:t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</p:txBody>
      </p:sp>
      <p:pic>
        <p:nvPicPr>
          <p:cNvPr id="162" name="Google Shape;162;g3b262500c8b_0_27" title="ADCHardware.jp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83175" y="2782325"/>
            <a:ext cx="3881926" cy="2222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6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g3be3428f2c4_0_2"/>
          <p:cNvSpPr txBox="1"/>
          <p:nvPr>
            <p:ph type="title"/>
          </p:nvPr>
        </p:nvSpPr>
        <p:spPr>
          <a:xfrm>
            <a:off x="311700" y="335875"/>
            <a:ext cx="8520600" cy="623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rPr lang="en"/>
              <a:t>Objective #4: Down to the Metal!</a:t>
            </a:r>
            <a:endParaRPr/>
          </a:p>
        </p:txBody>
      </p:sp>
      <p:sp>
        <p:nvSpPr>
          <p:cNvPr id="168" name="Google Shape;168;g3be3428f2c4_0_2"/>
          <p:cNvSpPr txBox="1"/>
          <p:nvPr>
            <p:ph idx="1" type="body"/>
          </p:nvPr>
        </p:nvSpPr>
        <p:spPr>
          <a:xfrm>
            <a:off x="311700" y="869975"/>
            <a:ext cx="7973100" cy="324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en">
                <a:latin typeface="Proxima Nova"/>
                <a:ea typeface="Proxima Nova"/>
                <a:cs typeface="Proxima Nova"/>
                <a:sym typeface="Proxima Nova"/>
              </a:rPr>
              <a:t>Taking </a:t>
            </a:r>
            <a:r>
              <a:rPr b="1" i="1" lang="en">
                <a:latin typeface="Proxima Nova"/>
                <a:ea typeface="Proxima Nova"/>
                <a:cs typeface="Proxima Nova"/>
                <a:sym typeface="Proxima Nova"/>
              </a:rPr>
              <a:t>check_lines()</a:t>
            </a:r>
            <a:r>
              <a:rPr lang="en">
                <a:latin typeface="Proxima Nova"/>
                <a:ea typeface="Proxima Nova"/>
                <a:cs typeface="Proxima Nova"/>
                <a:sym typeface="Proxima Nova"/>
              </a:rPr>
              <a:t> to the hardware level.</a:t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  <a:p>
            <a:pPr indent="-3810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Proxima Nova"/>
              <a:buChar char="●"/>
            </a:pPr>
            <a:r>
              <a:rPr lang="en">
                <a:latin typeface="Proxima Nova"/>
                <a:ea typeface="Proxima Nova"/>
                <a:cs typeface="Proxima Nova"/>
                <a:sym typeface="Proxima Nova"/>
              </a:rPr>
              <a:t>Writing code that controls hardware directly is called </a:t>
            </a:r>
            <a:r>
              <a:rPr lang="en">
                <a:latin typeface="Proxima Nova"/>
                <a:ea typeface="Proxima Nova"/>
                <a:cs typeface="Proxima Nova"/>
                <a:sym typeface="Proxima Nova"/>
              </a:rPr>
              <a:t>programming</a:t>
            </a:r>
            <a:r>
              <a:rPr lang="en">
                <a:latin typeface="Proxima Nova"/>
                <a:ea typeface="Proxima Nova"/>
                <a:cs typeface="Proxima Nova"/>
                <a:sym typeface="Proxima Nova"/>
              </a:rPr>
              <a:t> down to the metal.</a:t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  <a:p>
            <a:pPr indent="-3810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Proxima Nova"/>
              <a:buChar char="●"/>
            </a:pPr>
            <a:r>
              <a:rPr lang="en">
                <a:latin typeface="Proxima Nova"/>
                <a:ea typeface="Proxima Nova"/>
                <a:cs typeface="Proxima Nova"/>
                <a:sym typeface="Proxima Nova"/>
              </a:rPr>
              <a:t>The botcore library provides some pre-coded functions for the line sensors that take advantage of CodeBot’s capabilities.</a:t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Plum">
  <a:themeElements>
    <a:clrScheme name="Plum">
      <a:dk1>
        <a:srgbClr val="611BB8"/>
      </a:dk1>
      <a:lt1>
        <a:srgbClr val="FFFFFF"/>
      </a:lt1>
      <a:dk2>
        <a:srgbClr val="000000"/>
      </a:dk2>
      <a:lt2>
        <a:srgbClr val="7F7F7F"/>
      </a:lt2>
      <a:accent1>
        <a:srgbClr val="333333"/>
      </a:accent1>
      <a:accent2>
        <a:srgbClr val="5E2B97"/>
      </a:accent2>
      <a:accent3>
        <a:srgbClr val="7E57C2"/>
      </a:accent3>
      <a:accent4>
        <a:srgbClr val="C77025"/>
      </a:accent4>
      <a:accent5>
        <a:srgbClr val="009688"/>
      </a:accent5>
      <a:accent6>
        <a:srgbClr val="FFD600"/>
      </a:accent6>
      <a:hlink>
        <a:srgbClr val="009688"/>
      </a:hlink>
      <a:folHlink>
        <a:srgbClr val="009688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Plum">
  <a:themeElements>
    <a:clrScheme name="Plum">
      <a:dk1>
        <a:srgbClr val="611BB8"/>
      </a:dk1>
      <a:lt1>
        <a:srgbClr val="FFFFFF"/>
      </a:lt1>
      <a:dk2>
        <a:srgbClr val="000000"/>
      </a:dk2>
      <a:lt2>
        <a:srgbClr val="7F7F7F"/>
      </a:lt2>
      <a:accent1>
        <a:srgbClr val="333333"/>
      </a:accent1>
      <a:accent2>
        <a:srgbClr val="5E2B97"/>
      </a:accent2>
      <a:accent3>
        <a:srgbClr val="7E57C2"/>
      </a:accent3>
      <a:accent4>
        <a:srgbClr val="C77025"/>
      </a:accent4>
      <a:accent5>
        <a:srgbClr val="009688"/>
      </a:accent5>
      <a:accent6>
        <a:srgbClr val="FFD600"/>
      </a:accent6>
      <a:hlink>
        <a:srgbClr val="009688"/>
      </a:hlink>
      <a:folHlink>
        <a:srgbClr val="009688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/>
</file>